
<file path=[Content_Types].xml><?xml version="1.0" encoding="utf-8"?>
<Types xmlns="http://schemas.openxmlformats.org/package/2006/content-types">
  <Default Extension="gif" ContentType="image/gif"/>
  <Default Extension="glb" ContentType="model/gltf.binary"/>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2" r:id="rId2"/>
    <p:sldId id="275" r:id="rId3"/>
    <p:sldId id="290" r:id="rId4"/>
    <p:sldId id="291" r:id="rId5"/>
    <p:sldId id="293" r:id="rId6"/>
    <p:sldId id="292" r:id="rId7"/>
    <p:sldId id="287" r:id="rId8"/>
    <p:sldId id="286" r:id="rId9"/>
    <p:sldId id="285" r:id="rId10"/>
    <p:sldId id="261" r:id="rId11"/>
    <p:sldId id="307" r:id="rId12"/>
    <p:sldId id="308" r:id="rId13"/>
    <p:sldId id="271" r:id="rId14"/>
    <p:sldId id="263" r:id="rId15"/>
    <p:sldId id="305" r:id="rId16"/>
    <p:sldId id="309" r:id="rId17"/>
    <p:sldId id="310" r:id="rId18"/>
    <p:sldId id="306" r:id="rId19"/>
    <p:sldId id="295" r:id="rId20"/>
    <p:sldId id="283" r:id="rId21"/>
    <p:sldId id="278" r:id="rId22"/>
    <p:sldId id="279" r:id="rId23"/>
    <p:sldId id="280" r:id="rId24"/>
    <p:sldId id="281" r:id="rId25"/>
    <p:sldId id="299" r:id="rId26"/>
    <p:sldId id="301" r:id="rId27"/>
    <p:sldId id="302" r:id="rId28"/>
    <p:sldId id="303" r:id="rId29"/>
    <p:sldId id="268" r:id="rId30"/>
    <p:sldId id="27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 Tomar" initials="HT" lastIdx="1" clrIdx="0">
    <p:extLst>
      <p:ext uri="{19B8F6BF-5375-455C-9EA6-DF929625EA0E}">
        <p15:presenceInfo xmlns:p15="http://schemas.microsoft.com/office/powerpoint/2012/main" userId="b2bfc0ff685fd3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205"/>
    <a:srgbClr val="FFA500"/>
    <a:srgbClr val="D0C600"/>
    <a:srgbClr val="E20000"/>
    <a:srgbClr val="003300"/>
    <a:srgbClr val="F4C430"/>
    <a:srgbClr val="4634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05"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commentAuthors" Target="commentAuthor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notesMaster" Target="notesMasters/notesMaster1.xml" /><Relationship Id="rId37"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73A508-8C59-43AB-94E6-D2268F2804A4}" type="datetimeFigureOut">
              <a:rPr lang="en-IN" smtClean="0"/>
              <a:t>13-12-2023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D7FA9-61CF-44A2-B840-96CBB0B3D536}" type="slidenum">
              <a:rPr lang="en-IN" smtClean="0"/>
              <a:t>‹#›</a:t>
            </a:fld>
            <a:endParaRPr lang="en-IN"/>
          </a:p>
        </p:txBody>
      </p:sp>
    </p:spTree>
    <p:extLst>
      <p:ext uri="{BB962C8B-B14F-4D97-AF65-F5344CB8AC3E}">
        <p14:creationId xmlns:p14="http://schemas.microsoft.com/office/powerpoint/2010/main" val="2971591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AFD7FA9-61CF-44A2-B840-96CBB0B3D536}" type="slidenum">
              <a:rPr lang="en-IN" smtClean="0"/>
              <a:t>20</a:t>
            </a:fld>
            <a:endParaRPr lang="en-IN"/>
          </a:p>
        </p:txBody>
      </p:sp>
    </p:spTree>
    <p:extLst>
      <p:ext uri="{BB962C8B-B14F-4D97-AF65-F5344CB8AC3E}">
        <p14:creationId xmlns:p14="http://schemas.microsoft.com/office/powerpoint/2010/main" val="871154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7F3E-F5D6-4129-BE59-1B98DACBD4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6161C4B-3C8C-4B5A-A6AB-8D13019455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F007E5D-346F-4F4D-8618-AA786C061B21}"/>
              </a:ext>
            </a:extLst>
          </p:cNvPr>
          <p:cNvSpPr>
            <a:spLocks noGrp="1"/>
          </p:cNvSpPr>
          <p:nvPr>
            <p:ph type="dt" sz="half" idx="10"/>
          </p:nvPr>
        </p:nvSpPr>
        <p:spPr/>
        <p:txBody>
          <a:bodyPr/>
          <a:lstStyle/>
          <a:p>
            <a:fld id="{37EAD215-6EE6-47C1-AFC4-8D35876263C8}" type="datetimeFigureOut">
              <a:rPr lang="en-IN" smtClean="0"/>
              <a:t>13-12-2023</a:t>
            </a:fld>
            <a:endParaRPr lang="en-IN"/>
          </a:p>
        </p:txBody>
      </p:sp>
      <p:sp>
        <p:nvSpPr>
          <p:cNvPr id="5" name="Footer Placeholder 4">
            <a:extLst>
              <a:ext uri="{FF2B5EF4-FFF2-40B4-BE49-F238E27FC236}">
                <a16:creationId xmlns:a16="http://schemas.microsoft.com/office/drawing/2014/main" id="{E79111EA-27E3-4BEC-8453-80200A4CB5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CE5518-1D8F-4C71-AB18-AC6E1785B1E1}"/>
              </a:ext>
            </a:extLst>
          </p:cNvPr>
          <p:cNvSpPr>
            <a:spLocks noGrp="1"/>
          </p:cNvSpPr>
          <p:nvPr>
            <p:ph type="sldNum" sz="quarter" idx="12"/>
          </p:nvPr>
        </p:nvSpPr>
        <p:spPr/>
        <p:txBody>
          <a:bodyPr/>
          <a:lstStyle/>
          <a:p>
            <a:fld id="{A2B98530-6C4B-475F-8073-FAD2E3D6DC2F}" type="slidenum">
              <a:rPr lang="en-IN" smtClean="0"/>
              <a:t>‹#›</a:t>
            </a:fld>
            <a:endParaRPr lang="en-IN"/>
          </a:p>
        </p:txBody>
      </p:sp>
    </p:spTree>
    <p:extLst>
      <p:ext uri="{BB962C8B-B14F-4D97-AF65-F5344CB8AC3E}">
        <p14:creationId xmlns:p14="http://schemas.microsoft.com/office/powerpoint/2010/main" val="3518537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89A68-E769-41D9-8E28-3BEF404AC5D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751BD9-08DE-496F-BFF3-EBCE585F97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9B8EC1-994A-4864-844F-EACE6A302E0C}"/>
              </a:ext>
            </a:extLst>
          </p:cNvPr>
          <p:cNvSpPr>
            <a:spLocks noGrp="1"/>
          </p:cNvSpPr>
          <p:nvPr>
            <p:ph type="dt" sz="half" idx="10"/>
          </p:nvPr>
        </p:nvSpPr>
        <p:spPr/>
        <p:txBody>
          <a:bodyPr/>
          <a:lstStyle/>
          <a:p>
            <a:fld id="{37EAD215-6EE6-47C1-AFC4-8D35876263C8}" type="datetimeFigureOut">
              <a:rPr lang="en-IN" smtClean="0"/>
              <a:t>13-12-2023</a:t>
            </a:fld>
            <a:endParaRPr lang="en-IN"/>
          </a:p>
        </p:txBody>
      </p:sp>
      <p:sp>
        <p:nvSpPr>
          <p:cNvPr id="5" name="Footer Placeholder 4">
            <a:extLst>
              <a:ext uri="{FF2B5EF4-FFF2-40B4-BE49-F238E27FC236}">
                <a16:creationId xmlns:a16="http://schemas.microsoft.com/office/drawing/2014/main" id="{2D4953E1-AA25-4C33-AB78-142E49CB2A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284465-6F28-4F49-833A-ABCDE5440C88}"/>
              </a:ext>
            </a:extLst>
          </p:cNvPr>
          <p:cNvSpPr>
            <a:spLocks noGrp="1"/>
          </p:cNvSpPr>
          <p:nvPr>
            <p:ph type="sldNum" sz="quarter" idx="12"/>
          </p:nvPr>
        </p:nvSpPr>
        <p:spPr/>
        <p:txBody>
          <a:bodyPr/>
          <a:lstStyle/>
          <a:p>
            <a:fld id="{A2B98530-6C4B-475F-8073-FAD2E3D6DC2F}" type="slidenum">
              <a:rPr lang="en-IN" smtClean="0"/>
              <a:t>‹#›</a:t>
            </a:fld>
            <a:endParaRPr lang="en-IN"/>
          </a:p>
        </p:txBody>
      </p:sp>
    </p:spTree>
    <p:extLst>
      <p:ext uri="{BB962C8B-B14F-4D97-AF65-F5344CB8AC3E}">
        <p14:creationId xmlns:p14="http://schemas.microsoft.com/office/powerpoint/2010/main" val="372583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F2F38A-449B-41EB-AFBC-490AD5C5925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4DA559A-909F-4EB9-A155-B56E906E42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A74B5F-48F9-4A20-BA1A-D4960BC273D2}"/>
              </a:ext>
            </a:extLst>
          </p:cNvPr>
          <p:cNvSpPr>
            <a:spLocks noGrp="1"/>
          </p:cNvSpPr>
          <p:nvPr>
            <p:ph type="dt" sz="half" idx="10"/>
          </p:nvPr>
        </p:nvSpPr>
        <p:spPr/>
        <p:txBody>
          <a:bodyPr/>
          <a:lstStyle/>
          <a:p>
            <a:fld id="{37EAD215-6EE6-47C1-AFC4-8D35876263C8}" type="datetimeFigureOut">
              <a:rPr lang="en-IN" smtClean="0"/>
              <a:t>13-12-2023</a:t>
            </a:fld>
            <a:endParaRPr lang="en-IN"/>
          </a:p>
        </p:txBody>
      </p:sp>
      <p:sp>
        <p:nvSpPr>
          <p:cNvPr id="5" name="Footer Placeholder 4">
            <a:extLst>
              <a:ext uri="{FF2B5EF4-FFF2-40B4-BE49-F238E27FC236}">
                <a16:creationId xmlns:a16="http://schemas.microsoft.com/office/drawing/2014/main" id="{47CD9D61-BAB6-4458-AE33-937ECAA1BF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056870-479F-4C17-A895-00AA5C70DA7C}"/>
              </a:ext>
            </a:extLst>
          </p:cNvPr>
          <p:cNvSpPr>
            <a:spLocks noGrp="1"/>
          </p:cNvSpPr>
          <p:nvPr>
            <p:ph type="sldNum" sz="quarter" idx="12"/>
          </p:nvPr>
        </p:nvSpPr>
        <p:spPr/>
        <p:txBody>
          <a:bodyPr/>
          <a:lstStyle/>
          <a:p>
            <a:fld id="{A2B98530-6C4B-475F-8073-FAD2E3D6DC2F}" type="slidenum">
              <a:rPr lang="en-IN" smtClean="0"/>
              <a:t>‹#›</a:t>
            </a:fld>
            <a:endParaRPr lang="en-IN"/>
          </a:p>
        </p:txBody>
      </p:sp>
    </p:spTree>
    <p:extLst>
      <p:ext uri="{BB962C8B-B14F-4D97-AF65-F5344CB8AC3E}">
        <p14:creationId xmlns:p14="http://schemas.microsoft.com/office/powerpoint/2010/main" val="1010980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88D72-2EF0-4C21-89AB-1F33646010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3C8BFF-982C-4081-9A5C-9700295C66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72D900-801C-46E7-9586-D7FB76FE5E10}"/>
              </a:ext>
            </a:extLst>
          </p:cNvPr>
          <p:cNvSpPr>
            <a:spLocks noGrp="1"/>
          </p:cNvSpPr>
          <p:nvPr>
            <p:ph type="dt" sz="half" idx="10"/>
          </p:nvPr>
        </p:nvSpPr>
        <p:spPr/>
        <p:txBody>
          <a:bodyPr/>
          <a:lstStyle/>
          <a:p>
            <a:fld id="{37EAD215-6EE6-47C1-AFC4-8D35876263C8}" type="datetimeFigureOut">
              <a:rPr lang="en-IN" smtClean="0"/>
              <a:t>13-12-2023</a:t>
            </a:fld>
            <a:endParaRPr lang="en-IN"/>
          </a:p>
        </p:txBody>
      </p:sp>
      <p:sp>
        <p:nvSpPr>
          <p:cNvPr id="5" name="Footer Placeholder 4">
            <a:extLst>
              <a:ext uri="{FF2B5EF4-FFF2-40B4-BE49-F238E27FC236}">
                <a16:creationId xmlns:a16="http://schemas.microsoft.com/office/drawing/2014/main" id="{9596A9D8-F18C-4778-ADBF-DE492FC3D4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2E6B60-E904-4986-A7FF-0A9ECC375CC0}"/>
              </a:ext>
            </a:extLst>
          </p:cNvPr>
          <p:cNvSpPr>
            <a:spLocks noGrp="1"/>
          </p:cNvSpPr>
          <p:nvPr>
            <p:ph type="sldNum" sz="quarter" idx="12"/>
          </p:nvPr>
        </p:nvSpPr>
        <p:spPr/>
        <p:txBody>
          <a:bodyPr/>
          <a:lstStyle/>
          <a:p>
            <a:fld id="{A2B98530-6C4B-475F-8073-FAD2E3D6DC2F}" type="slidenum">
              <a:rPr lang="en-IN" smtClean="0"/>
              <a:t>‹#›</a:t>
            </a:fld>
            <a:endParaRPr lang="en-IN"/>
          </a:p>
        </p:txBody>
      </p:sp>
    </p:spTree>
    <p:extLst>
      <p:ext uri="{BB962C8B-B14F-4D97-AF65-F5344CB8AC3E}">
        <p14:creationId xmlns:p14="http://schemas.microsoft.com/office/powerpoint/2010/main" val="2073666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DAFDB-1B24-4EA1-B432-CA251B7F76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6EDFAC8-3CA4-45CD-9C89-08A248BDE7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7D0BBB-7E62-4557-B9CE-CA639F406713}"/>
              </a:ext>
            </a:extLst>
          </p:cNvPr>
          <p:cNvSpPr>
            <a:spLocks noGrp="1"/>
          </p:cNvSpPr>
          <p:nvPr>
            <p:ph type="dt" sz="half" idx="10"/>
          </p:nvPr>
        </p:nvSpPr>
        <p:spPr/>
        <p:txBody>
          <a:bodyPr/>
          <a:lstStyle/>
          <a:p>
            <a:fld id="{37EAD215-6EE6-47C1-AFC4-8D35876263C8}" type="datetimeFigureOut">
              <a:rPr lang="en-IN" smtClean="0"/>
              <a:t>13-12-2023</a:t>
            </a:fld>
            <a:endParaRPr lang="en-IN"/>
          </a:p>
        </p:txBody>
      </p:sp>
      <p:sp>
        <p:nvSpPr>
          <p:cNvPr id="5" name="Footer Placeholder 4">
            <a:extLst>
              <a:ext uri="{FF2B5EF4-FFF2-40B4-BE49-F238E27FC236}">
                <a16:creationId xmlns:a16="http://schemas.microsoft.com/office/drawing/2014/main" id="{4FD19864-FE65-4D1F-A9EE-7C991110B7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5318C9-F315-44E1-8D20-909377A90BDD}"/>
              </a:ext>
            </a:extLst>
          </p:cNvPr>
          <p:cNvSpPr>
            <a:spLocks noGrp="1"/>
          </p:cNvSpPr>
          <p:nvPr>
            <p:ph type="sldNum" sz="quarter" idx="12"/>
          </p:nvPr>
        </p:nvSpPr>
        <p:spPr/>
        <p:txBody>
          <a:bodyPr/>
          <a:lstStyle/>
          <a:p>
            <a:fld id="{A2B98530-6C4B-475F-8073-FAD2E3D6DC2F}" type="slidenum">
              <a:rPr lang="en-IN" smtClean="0"/>
              <a:t>‹#›</a:t>
            </a:fld>
            <a:endParaRPr lang="en-IN"/>
          </a:p>
        </p:txBody>
      </p:sp>
    </p:spTree>
    <p:extLst>
      <p:ext uri="{BB962C8B-B14F-4D97-AF65-F5344CB8AC3E}">
        <p14:creationId xmlns:p14="http://schemas.microsoft.com/office/powerpoint/2010/main" val="1569219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638A-A1F9-44BA-B32A-DF7FE82082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029717-EBC7-4203-9ACA-96C7E39ED1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A1A2178-3350-4051-A3B3-F81138BF1C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5A81396-8BDE-4316-96E9-8CF25A7A163C}"/>
              </a:ext>
            </a:extLst>
          </p:cNvPr>
          <p:cNvSpPr>
            <a:spLocks noGrp="1"/>
          </p:cNvSpPr>
          <p:nvPr>
            <p:ph type="dt" sz="half" idx="10"/>
          </p:nvPr>
        </p:nvSpPr>
        <p:spPr/>
        <p:txBody>
          <a:bodyPr/>
          <a:lstStyle/>
          <a:p>
            <a:fld id="{37EAD215-6EE6-47C1-AFC4-8D35876263C8}" type="datetimeFigureOut">
              <a:rPr lang="en-IN" smtClean="0"/>
              <a:t>13-12-2023</a:t>
            </a:fld>
            <a:endParaRPr lang="en-IN"/>
          </a:p>
        </p:txBody>
      </p:sp>
      <p:sp>
        <p:nvSpPr>
          <p:cNvPr id="6" name="Footer Placeholder 5">
            <a:extLst>
              <a:ext uri="{FF2B5EF4-FFF2-40B4-BE49-F238E27FC236}">
                <a16:creationId xmlns:a16="http://schemas.microsoft.com/office/drawing/2014/main" id="{960D1C39-1465-4B39-B2AA-C1574AA90E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84E37B-DAF0-41A9-988C-25E6C85FCEFA}"/>
              </a:ext>
            </a:extLst>
          </p:cNvPr>
          <p:cNvSpPr>
            <a:spLocks noGrp="1"/>
          </p:cNvSpPr>
          <p:nvPr>
            <p:ph type="sldNum" sz="quarter" idx="12"/>
          </p:nvPr>
        </p:nvSpPr>
        <p:spPr/>
        <p:txBody>
          <a:bodyPr/>
          <a:lstStyle/>
          <a:p>
            <a:fld id="{A2B98530-6C4B-475F-8073-FAD2E3D6DC2F}" type="slidenum">
              <a:rPr lang="en-IN" smtClean="0"/>
              <a:t>‹#›</a:t>
            </a:fld>
            <a:endParaRPr lang="en-IN"/>
          </a:p>
        </p:txBody>
      </p:sp>
    </p:spTree>
    <p:extLst>
      <p:ext uri="{BB962C8B-B14F-4D97-AF65-F5344CB8AC3E}">
        <p14:creationId xmlns:p14="http://schemas.microsoft.com/office/powerpoint/2010/main" val="3660766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0CC7-0152-408A-8C3F-36FCDE8F8DF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36911A-5746-4A37-9793-0C89B604BE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EFA11D-DA6D-4045-8F02-69B6DA897C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3FA561D-C32D-47FD-9771-F71BE96CEC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5915E8-B622-4A26-AC10-4369900ACA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3709CE-5727-4E85-B595-B8939EF86043}"/>
              </a:ext>
            </a:extLst>
          </p:cNvPr>
          <p:cNvSpPr>
            <a:spLocks noGrp="1"/>
          </p:cNvSpPr>
          <p:nvPr>
            <p:ph type="dt" sz="half" idx="10"/>
          </p:nvPr>
        </p:nvSpPr>
        <p:spPr/>
        <p:txBody>
          <a:bodyPr/>
          <a:lstStyle/>
          <a:p>
            <a:fld id="{37EAD215-6EE6-47C1-AFC4-8D35876263C8}" type="datetimeFigureOut">
              <a:rPr lang="en-IN" smtClean="0"/>
              <a:t>13-12-2023</a:t>
            </a:fld>
            <a:endParaRPr lang="en-IN"/>
          </a:p>
        </p:txBody>
      </p:sp>
      <p:sp>
        <p:nvSpPr>
          <p:cNvPr id="8" name="Footer Placeholder 7">
            <a:extLst>
              <a:ext uri="{FF2B5EF4-FFF2-40B4-BE49-F238E27FC236}">
                <a16:creationId xmlns:a16="http://schemas.microsoft.com/office/drawing/2014/main" id="{090255EB-1362-48FA-A76F-28247425F01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CDB9D77-EED1-48EC-8D4F-333243C84BB2}"/>
              </a:ext>
            </a:extLst>
          </p:cNvPr>
          <p:cNvSpPr>
            <a:spLocks noGrp="1"/>
          </p:cNvSpPr>
          <p:nvPr>
            <p:ph type="sldNum" sz="quarter" idx="12"/>
          </p:nvPr>
        </p:nvSpPr>
        <p:spPr/>
        <p:txBody>
          <a:bodyPr/>
          <a:lstStyle/>
          <a:p>
            <a:fld id="{A2B98530-6C4B-475F-8073-FAD2E3D6DC2F}" type="slidenum">
              <a:rPr lang="en-IN" smtClean="0"/>
              <a:t>‹#›</a:t>
            </a:fld>
            <a:endParaRPr lang="en-IN"/>
          </a:p>
        </p:txBody>
      </p:sp>
    </p:spTree>
    <p:extLst>
      <p:ext uri="{BB962C8B-B14F-4D97-AF65-F5344CB8AC3E}">
        <p14:creationId xmlns:p14="http://schemas.microsoft.com/office/powerpoint/2010/main" val="3289042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FC2FE-6471-449F-877B-A9B8A4057C0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A221472-43D5-4E49-8EA6-8FD2386F9C74}"/>
              </a:ext>
            </a:extLst>
          </p:cNvPr>
          <p:cNvSpPr>
            <a:spLocks noGrp="1"/>
          </p:cNvSpPr>
          <p:nvPr>
            <p:ph type="dt" sz="half" idx="10"/>
          </p:nvPr>
        </p:nvSpPr>
        <p:spPr/>
        <p:txBody>
          <a:bodyPr/>
          <a:lstStyle/>
          <a:p>
            <a:fld id="{37EAD215-6EE6-47C1-AFC4-8D35876263C8}" type="datetimeFigureOut">
              <a:rPr lang="en-IN" smtClean="0"/>
              <a:t>13-12-2023</a:t>
            </a:fld>
            <a:endParaRPr lang="en-IN"/>
          </a:p>
        </p:txBody>
      </p:sp>
      <p:sp>
        <p:nvSpPr>
          <p:cNvPr id="4" name="Footer Placeholder 3">
            <a:extLst>
              <a:ext uri="{FF2B5EF4-FFF2-40B4-BE49-F238E27FC236}">
                <a16:creationId xmlns:a16="http://schemas.microsoft.com/office/drawing/2014/main" id="{B37843C4-E324-4ADF-8666-9965AC64718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049B612-AF54-4FC9-BE64-85FEEAFFD2D9}"/>
              </a:ext>
            </a:extLst>
          </p:cNvPr>
          <p:cNvSpPr>
            <a:spLocks noGrp="1"/>
          </p:cNvSpPr>
          <p:nvPr>
            <p:ph type="sldNum" sz="quarter" idx="12"/>
          </p:nvPr>
        </p:nvSpPr>
        <p:spPr/>
        <p:txBody>
          <a:bodyPr/>
          <a:lstStyle/>
          <a:p>
            <a:fld id="{A2B98530-6C4B-475F-8073-FAD2E3D6DC2F}" type="slidenum">
              <a:rPr lang="en-IN" smtClean="0"/>
              <a:t>‹#›</a:t>
            </a:fld>
            <a:endParaRPr lang="en-IN"/>
          </a:p>
        </p:txBody>
      </p:sp>
    </p:spTree>
    <p:extLst>
      <p:ext uri="{BB962C8B-B14F-4D97-AF65-F5344CB8AC3E}">
        <p14:creationId xmlns:p14="http://schemas.microsoft.com/office/powerpoint/2010/main" val="3578069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C3E13-31F2-49B5-9300-DD2507FA5D9E}"/>
              </a:ext>
            </a:extLst>
          </p:cNvPr>
          <p:cNvSpPr>
            <a:spLocks noGrp="1"/>
          </p:cNvSpPr>
          <p:nvPr>
            <p:ph type="dt" sz="half" idx="10"/>
          </p:nvPr>
        </p:nvSpPr>
        <p:spPr/>
        <p:txBody>
          <a:bodyPr/>
          <a:lstStyle/>
          <a:p>
            <a:fld id="{37EAD215-6EE6-47C1-AFC4-8D35876263C8}" type="datetimeFigureOut">
              <a:rPr lang="en-IN" smtClean="0"/>
              <a:t>13-12-2023</a:t>
            </a:fld>
            <a:endParaRPr lang="en-IN"/>
          </a:p>
        </p:txBody>
      </p:sp>
      <p:sp>
        <p:nvSpPr>
          <p:cNvPr id="3" name="Footer Placeholder 2">
            <a:extLst>
              <a:ext uri="{FF2B5EF4-FFF2-40B4-BE49-F238E27FC236}">
                <a16:creationId xmlns:a16="http://schemas.microsoft.com/office/drawing/2014/main" id="{9EF13D2B-0009-4FA0-9680-A5ABB3D6716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A63CD4A-B07C-48EF-B73B-8A9BF82AD81E}"/>
              </a:ext>
            </a:extLst>
          </p:cNvPr>
          <p:cNvSpPr>
            <a:spLocks noGrp="1"/>
          </p:cNvSpPr>
          <p:nvPr>
            <p:ph type="sldNum" sz="quarter" idx="12"/>
          </p:nvPr>
        </p:nvSpPr>
        <p:spPr/>
        <p:txBody>
          <a:bodyPr/>
          <a:lstStyle/>
          <a:p>
            <a:fld id="{A2B98530-6C4B-475F-8073-FAD2E3D6DC2F}" type="slidenum">
              <a:rPr lang="en-IN" smtClean="0"/>
              <a:t>‹#›</a:t>
            </a:fld>
            <a:endParaRPr lang="en-IN"/>
          </a:p>
        </p:txBody>
      </p:sp>
    </p:spTree>
    <p:extLst>
      <p:ext uri="{BB962C8B-B14F-4D97-AF65-F5344CB8AC3E}">
        <p14:creationId xmlns:p14="http://schemas.microsoft.com/office/powerpoint/2010/main" val="28887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1F69A-7199-4B8B-A12B-80F7E140F2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E682C04-8631-4434-BE89-8CF2C578C9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AF2B7A8-1ECD-4791-BBCC-C1CC50B37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823797-DCD6-499B-9E4A-7C2E9F1F3DE5}"/>
              </a:ext>
            </a:extLst>
          </p:cNvPr>
          <p:cNvSpPr>
            <a:spLocks noGrp="1"/>
          </p:cNvSpPr>
          <p:nvPr>
            <p:ph type="dt" sz="half" idx="10"/>
          </p:nvPr>
        </p:nvSpPr>
        <p:spPr/>
        <p:txBody>
          <a:bodyPr/>
          <a:lstStyle/>
          <a:p>
            <a:fld id="{37EAD215-6EE6-47C1-AFC4-8D35876263C8}" type="datetimeFigureOut">
              <a:rPr lang="en-IN" smtClean="0"/>
              <a:t>13-12-2023</a:t>
            </a:fld>
            <a:endParaRPr lang="en-IN"/>
          </a:p>
        </p:txBody>
      </p:sp>
      <p:sp>
        <p:nvSpPr>
          <p:cNvPr id="6" name="Footer Placeholder 5">
            <a:extLst>
              <a:ext uri="{FF2B5EF4-FFF2-40B4-BE49-F238E27FC236}">
                <a16:creationId xmlns:a16="http://schemas.microsoft.com/office/drawing/2014/main" id="{EB4C2A64-59D1-4C61-90C0-6D96EA573E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E553CE-759F-4602-A853-63F84AD11CE4}"/>
              </a:ext>
            </a:extLst>
          </p:cNvPr>
          <p:cNvSpPr>
            <a:spLocks noGrp="1"/>
          </p:cNvSpPr>
          <p:nvPr>
            <p:ph type="sldNum" sz="quarter" idx="12"/>
          </p:nvPr>
        </p:nvSpPr>
        <p:spPr/>
        <p:txBody>
          <a:bodyPr/>
          <a:lstStyle/>
          <a:p>
            <a:fld id="{A2B98530-6C4B-475F-8073-FAD2E3D6DC2F}" type="slidenum">
              <a:rPr lang="en-IN" smtClean="0"/>
              <a:t>‹#›</a:t>
            </a:fld>
            <a:endParaRPr lang="en-IN"/>
          </a:p>
        </p:txBody>
      </p:sp>
    </p:spTree>
    <p:extLst>
      <p:ext uri="{BB962C8B-B14F-4D97-AF65-F5344CB8AC3E}">
        <p14:creationId xmlns:p14="http://schemas.microsoft.com/office/powerpoint/2010/main" val="283646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F58B9-EC37-4B14-B4FA-1A037A3A51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0E5B3C-BEAA-498B-92C1-55A263BC5F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CC7F0668-F6E2-4AD1-9086-AD5BEB033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7FEFFC-2D2C-48AA-82E1-1E8B6ED0CABE}"/>
              </a:ext>
            </a:extLst>
          </p:cNvPr>
          <p:cNvSpPr>
            <a:spLocks noGrp="1"/>
          </p:cNvSpPr>
          <p:nvPr>
            <p:ph type="dt" sz="half" idx="10"/>
          </p:nvPr>
        </p:nvSpPr>
        <p:spPr/>
        <p:txBody>
          <a:bodyPr/>
          <a:lstStyle/>
          <a:p>
            <a:fld id="{37EAD215-6EE6-47C1-AFC4-8D35876263C8}" type="datetimeFigureOut">
              <a:rPr lang="en-IN" smtClean="0"/>
              <a:t>13-12-2023</a:t>
            </a:fld>
            <a:endParaRPr lang="en-IN"/>
          </a:p>
        </p:txBody>
      </p:sp>
      <p:sp>
        <p:nvSpPr>
          <p:cNvPr id="6" name="Footer Placeholder 5">
            <a:extLst>
              <a:ext uri="{FF2B5EF4-FFF2-40B4-BE49-F238E27FC236}">
                <a16:creationId xmlns:a16="http://schemas.microsoft.com/office/drawing/2014/main" id="{712A2849-7D61-4635-B79F-4E6A610F8A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29D323D-D7E9-4E61-9B33-36088E65D8F5}"/>
              </a:ext>
            </a:extLst>
          </p:cNvPr>
          <p:cNvSpPr>
            <a:spLocks noGrp="1"/>
          </p:cNvSpPr>
          <p:nvPr>
            <p:ph type="sldNum" sz="quarter" idx="12"/>
          </p:nvPr>
        </p:nvSpPr>
        <p:spPr/>
        <p:txBody>
          <a:bodyPr/>
          <a:lstStyle/>
          <a:p>
            <a:fld id="{A2B98530-6C4B-475F-8073-FAD2E3D6DC2F}" type="slidenum">
              <a:rPr lang="en-IN" smtClean="0"/>
              <a:t>‹#›</a:t>
            </a:fld>
            <a:endParaRPr lang="en-IN"/>
          </a:p>
        </p:txBody>
      </p:sp>
    </p:spTree>
    <p:extLst>
      <p:ext uri="{BB962C8B-B14F-4D97-AF65-F5344CB8AC3E}">
        <p14:creationId xmlns:p14="http://schemas.microsoft.com/office/powerpoint/2010/main" val="143085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1ED643-A2C9-4F0F-B068-3585424D16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57B44D-C2E2-4E02-85CC-6BA6508167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8F7BD0-90DB-4A7F-A814-A6269FFDD7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EAD215-6EE6-47C1-AFC4-8D35876263C8}" type="datetimeFigureOut">
              <a:rPr lang="en-IN" smtClean="0"/>
              <a:t>13-12-2023</a:t>
            </a:fld>
            <a:endParaRPr lang="en-IN"/>
          </a:p>
        </p:txBody>
      </p:sp>
      <p:sp>
        <p:nvSpPr>
          <p:cNvPr id="5" name="Footer Placeholder 4">
            <a:extLst>
              <a:ext uri="{FF2B5EF4-FFF2-40B4-BE49-F238E27FC236}">
                <a16:creationId xmlns:a16="http://schemas.microsoft.com/office/drawing/2014/main" id="{2C5830DF-BC9A-4784-92B7-CC47CBA728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EF4C651-BEAF-4B93-BDD2-665A4FE4BF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B98530-6C4B-475F-8073-FAD2E3D6DC2F}" type="slidenum">
              <a:rPr lang="en-IN" smtClean="0"/>
              <a:t>‹#›</a:t>
            </a:fld>
            <a:endParaRPr lang="en-IN"/>
          </a:p>
        </p:txBody>
      </p:sp>
    </p:spTree>
    <p:extLst>
      <p:ext uri="{BB962C8B-B14F-4D97-AF65-F5344CB8AC3E}">
        <p14:creationId xmlns:p14="http://schemas.microsoft.com/office/powerpoint/2010/main" val="2725049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3" Type="http://schemas.openxmlformats.org/officeDocument/2006/relationships/image" Target="../media/image9.svg" /><Relationship Id="rId7" Type="http://schemas.openxmlformats.org/officeDocument/2006/relationships/image" Target="../media/image13.svg" /><Relationship Id="rId2" Type="http://schemas.openxmlformats.org/officeDocument/2006/relationships/image" Target="../media/image8.png" /><Relationship Id="rId1" Type="http://schemas.openxmlformats.org/officeDocument/2006/relationships/slideLayout" Target="../slideLayouts/slideLayout7.xml" /><Relationship Id="rId6" Type="http://schemas.openxmlformats.org/officeDocument/2006/relationships/image" Target="../media/image12.png" /><Relationship Id="rId5" Type="http://schemas.openxmlformats.org/officeDocument/2006/relationships/image" Target="../media/image11.svg" /><Relationship Id="rId4" Type="http://schemas.openxmlformats.org/officeDocument/2006/relationships/image" Target="../media/image10.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8" Type="http://schemas.microsoft.com/office/2017/06/relationships/model3d" Target="../media/model3d1.glb" /><Relationship Id="rId3" Type="http://schemas.openxmlformats.org/officeDocument/2006/relationships/image" Target="../media/image15.svg" /><Relationship Id="rId7" Type="http://schemas.openxmlformats.org/officeDocument/2006/relationships/image" Target="../media/image19.svg" /><Relationship Id="rId2" Type="http://schemas.openxmlformats.org/officeDocument/2006/relationships/image" Target="../media/image14.png" /><Relationship Id="rId1" Type="http://schemas.openxmlformats.org/officeDocument/2006/relationships/slideLayout" Target="../slideLayouts/slideLayout7.xml" /><Relationship Id="rId6" Type="http://schemas.openxmlformats.org/officeDocument/2006/relationships/image" Target="../media/image18.png" /><Relationship Id="rId5" Type="http://schemas.openxmlformats.org/officeDocument/2006/relationships/image" Target="../media/image17.svg" /><Relationship Id="rId10" Type="http://schemas.openxmlformats.org/officeDocument/2006/relationships/image" Target="../media/image21.png" /><Relationship Id="rId4" Type="http://schemas.openxmlformats.org/officeDocument/2006/relationships/image" Target="../media/image16.png" /><Relationship Id="rId9" Type="http://schemas.openxmlformats.org/officeDocument/2006/relationships/image" Target="../media/image21.png" /></Relationships>
</file>

<file path=ppt/slides/_rels/slide17.xml.rels><?xml version="1.0" encoding="UTF-8" standalone="yes"?>
<Relationships xmlns="http://schemas.openxmlformats.org/package/2006/relationships"><Relationship Id="rId8" Type="http://schemas.microsoft.com/office/2017/06/relationships/model3d" Target="../media/model3d10.glb" /><Relationship Id="rId3" Type="http://schemas.openxmlformats.org/officeDocument/2006/relationships/image" Target="../media/image23.svg" /><Relationship Id="rId7" Type="http://schemas.openxmlformats.org/officeDocument/2006/relationships/image" Target="../media/image27.svg" /><Relationship Id="rId2" Type="http://schemas.openxmlformats.org/officeDocument/2006/relationships/image" Target="../media/image22.png" /><Relationship Id="rId1" Type="http://schemas.openxmlformats.org/officeDocument/2006/relationships/slideLayout" Target="../slideLayouts/slideLayout7.xml" /><Relationship Id="rId6" Type="http://schemas.openxmlformats.org/officeDocument/2006/relationships/image" Target="../media/image26.png" /><Relationship Id="rId5" Type="http://schemas.openxmlformats.org/officeDocument/2006/relationships/image" Target="../media/image25.svg" /><Relationship Id="rId10" Type="http://schemas.openxmlformats.org/officeDocument/2006/relationships/image" Target="../media/image21.png" /><Relationship Id="rId4" Type="http://schemas.openxmlformats.org/officeDocument/2006/relationships/image" Target="../media/image24.png" /><Relationship Id="rId9" Type="http://schemas.openxmlformats.org/officeDocument/2006/relationships/image" Target="../media/image21.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1.mp4" /><Relationship Id="rId1" Type="http://schemas.microsoft.com/office/2007/relationships/media" Target="../media/media1.mp4" /><Relationship Id="rId6" Type="http://schemas.openxmlformats.org/officeDocument/2006/relationships/image" Target="../media/image5.svg" /><Relationship Id="rId5" Type="http://schemas.openxmlformats.org/officeDocument/2006/relationships/image" Target="../media/image4.png" /><Relationship Id="rId4" Type="http://schemas.openxmlformats.org/officeDocument/2006/relationships/image" Target="../media/image3.png" /></Relationships>
</file>

<file path=ppt/slides/_rels/slide20.xml.rels><?xml version="1.0" encoding="UTF-8" standalone="yes"?>
<Relationships xmlns="http://schemas.openxmlformats.org/package/2006/relationships"><Relationship Id="rId8" Type="http://schemas.openxmlformats.org/officeDocument/2006/relationships/image" Target="../media/image160.png" /><Relationship Id="rId3" Type="http://schemas.openxmlformats.org/officeDocument/2006/relationships/image" Target="../media/image28.png" /><Relationship Id="rId7" Type="http://schemas.openxmlformats.org/officeDocument/2006/relationships/image" Target="../media/image30.png" /><Relationship Id="rId2" Type="http://schemas.openxmlformats.org/officeDocument/2006/relationships/notesSlide" Target="../notesSlides/notesSlide1.xml" /><Relationship Id="rId1" Type="http://schemas.openxmlformats.org/officeDocument/2006/relationships/slideLayout" Target="../slideLayouts/slideLayout7.xml" /><Relationship Id="rId6" Type="http://schemas.openxmlformats.org/officeDocument/2006/relationships/image" Target="../media/image150.png" /><Relationship Id="rId5" Type="http://schemas.openxmlformats.org/officeDocument/2006/relationships/image" Target="../media/image29.png" /><Relationship Id="rId10" Type="http://schemas.openxmlformats.org/officeDocument/2006/relationships/image" Target="../media/image170.png" /><Relationship Id="rId4" Type="http://schemas.openxmlformats.org/officeDocument/2006/relationships/image" Target="../media/image140.png" /><Relationship Id="rId9" Type="http://schemas.openxmlformats.org/officeDocument/2006/relationships/image" Target="../media/image31.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7.xml" /></Relationships>
</file>

<file path=ppt/slides/_rels/slide30.xml.rels><?xml version="1.0" encoding="UTF-8" standalone="yes"?>
<Relationships xmlns="http://schemas.openxmlformats.org/package/2006/relationships"><Relationship Id="rId2" Type="http://schemas.openxmlformats.org/officeDocument/2006/relationships/image" Target="../media/image32.gif"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7.xml" /><Relationship Id="rId4" Type="http://schemas.microsoft.com/office/2007/relationships/hdphoto" Target="../media/hdphoto1.wdp" /></Relationships>
</file>

<file path=ppt/slides/_rels/slide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7.xml" /><Relationship Id="rId4" Type="http://schemas.microsoft.com/office/2007/relationships/hdphoto" Target="../media/hdphoto1.wdp"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A5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4DC4F9-E268-4DCD-8F98-07DBF394B831}"/>
              </a:ext>
            </a:extLst>
          </p:cNvPr>
          <p:cNvSpPr txBox="1"/>
          <p:nvPr/>
        </p:nvSpPr>
        <p:spPr>
          <a:xfrm>
            <a:off x="787940" y="1955260"/>
            <a:ext cx="10437779" cy="2169825"/>
          </a:xfrm>
          <a:prstGeom prst="rect">
            <a:avLst/>
          </a:prstGeom>
          <a:noFill/>
        </p:spPr>
        <p:txBody>
          <a:bodyPr wrap="square" rtlCol="0">
            <a:spAutoFit/>
          </a:bodyPr>
          <a:lstStyle/>
          <a:p>
            <a:pPr algn="ctr"/>
            <a:r>
              <a:rPr lang="en-US" sz="13500" dirty="0">
                <a:solidFill>
                  <a:schemeClr val="bg1"/>
                </a:solidFill>
                <a:latin typeface="Aharoni" panose="02010803020104030203" pitchFamily="2" charset="-79"/>
                <a:cs typeface="Aharoni" panose="02010803020104030203" pitchFamily="2" charset="-79"/>
              </a:rPr>
              <a:t>HEALTHWIKI</a:t>
            </a:r>
            <a:endParaRPr lang="en-IN" sz="13500" dirty="0">
              <a:solidFill>
                <a:schemeClr val="bg1"/>
              </a:solidFill>
              <a:latin typeface="Aharoni" panose="02010803020104030203" pitchFamily="2" charset="-79"/>
              <a:cs typeface="Aharoni" panose="02010803020104030203" pitchFamily="2" charset="-79"/>
            </a:endParaRPr>
          </a:p>
        </p:txBody>
      </p:sp>
      <p:pic>
        <p:nvPicPr>
          <p:cNvPr id="1028" name="Picture 4" descr="Healthcare PNG Transparent Images Free Download | Vector Files | Pngtree">
            <a:extLst>
              <a:ext uri="{FF2B5EF4-FFF2-40B4-BE49-F238E27FC236}">
                <a16:creationId xmlns:a16="http://schemas.microsoft.com/office/drawing/2014/main" id="{F5148533-4316-4C13-9F6F-AFAF7EE0E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5839" y="1008839"/>
            <a:ext cx="4840321" cy="48403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DF5DB6-8F4A-4E09-A545-EAD5B0BB4398}"/>
              </a:ext>
            </a:extLst>
          </p:cNvPr>
          <p:cNvSpPr txBox="1"/>
          <p:nvPr/>
        </p:nvSpPr>
        <p:spPr>
          <a:xfrm>
            <a:off x="787939" y="1958655"/>
            <a:ext cx="10437779" cy="2169825"/>
          </a:xfrm>
          <a:prstGeom prst="rect">
            <a:avLst/>
          </a:prstGeom>
          <a:noFill/>
        </p:spPr>
        <p:txBody>
          <a:bodyPr wrap="square" rtlCol="0">
            <a:spAutoFit/>
          </a:bodyPr>
          <a:lstStyle/>
          <a:p>
            <a:pPr algn="ctr"/>
            <a:r>
              <a:rPr lang="en-US" sz="13500" dirty="0">
                <a:ln w="19050">
                  <a:solidFill>
                    <a:schemeClr val="bg1"/>
                  </a:solidFill>
                </a:ln>
                <a:noFill/>
                <a:latin typeface="Aharoni" panose="02010803020104030203" pitchFamily="2" charset="-79"/>
                <a:cs typeface="Aharoni" panose="02010803020104030203" pitchFamily="2" charset="-79"/>
              </a:rPr>
              <a:t>HEALTHWIKI</a:t>
            </a:r>
            <a:endParaRPr lang="en-IN" sz="13500" dirty="0">
              <a:ln w="19050">
                <a:solidFill>
                  <a:schemeClr val="bg1"/>
                </a:solidFill>
              </a:ln>
              <a:noFill/>
              <a:latin typeface="Aharoni" panose="02010803020104030203" pitchFamily="2" charset="-79"/>
              <a:cs typeface="Aharoni" panose="02010803020104030203" pitchFamily="2" charset="-79"/>
            </a:endParaRPr>
          </a:p>
        </p:txBody>
      </p:sp>
      <p:pic>
        <p:nvPicPr>
          <p:cNvPr id="1038" name="Picture 14" descr="Hand Holding Phone PNG Transparent Images Free Download | Vector Files |  Pngtree">
            <a:extLst>
              <a:ext uri="{FF2B5EF4-FFF2-40B4-BE49-F238E27FC236}">
                <a16:creationId xmlns:a16="http://schemas.microsoft.com/office/drawing/2014/main" id="{D57B3F61-BC5F-49F7-B8F8-A52DFAB14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97278">
            <a:off x="8046470" y="947698"/>
            <a:ext cx="5143621" cy="51436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258304B-9BB2-2A6D-200B-D3823E822013}"/>
              </a:ext>
            </a:extLst>
          </p:cNvPr>
          <p:cNvSpPr txBox="1"/>
          <p:nvPr/>
        </p:nvSpPr>
        <p:spPr>
          <a:xfrm>
            <a:off x="1187642" y="5071506"/>
            <a:ext cx="3724571" cy="1477328"/>
          </a:xfrm>
          <a:prstGeom prst="rect">
            <a:avLst/>
          </a:prstGeom>
          <a:noFill/>
        </p:spPr>
        <p:txBody>
          <a:bodyPr wrap="square" rtlCol="0">
            <a:spAutoFit/>
          </a:bodyPr>
          <a:lstStyle/>
          <a:p>
            <a:pPr algn="l"/>
            <a:r>
              <a:rPr lang="en-US" dirty="0">
                <a:latin typeface="Aharoni" panose="02010803020104030203" pitchFamily="2" charset="-79"/>
                <a:ea typeface="Rockwell Extra Bold" panose="02000000000000000000" pitchFamily="2" charset="0"/>
                <a:cs typeface="Aharoni" panose="02010803020104030203" pitchFamily="2" charset="-79"/>
              </a:rPr>
              <a:t>Presented by</a:t>
            </a:r>
          </a:p>
          <a:p>
            <a:pPr algn="l"/>
            <a:r>
              <a:rPr lang="en-US" dirty="0">
                <a:latin typeface="Aharoni" panose="02010803020104030203" pitchFamily="2" charset="-79"/>
                <a:ea typeface="Rockwell Extra Bold" panose="02000000000000000000" pitchFamily="2" charset="0"/>
                <a:cs typeface="Aharoni" panose="02010803020104030203" pitchFamily="2" charset="-79"/>
              </a:rPr>
              <a:t>-Harsh Mishra</a:t>
            </a:r>
          </a:p>
          <a:p>
            <a:pPr algn="l"/>
            <a:r>
              <a:rPr lang="en-US" dirty="0">
                <a:latin typeface="Aharoni" panose="02010803020104030203" pitchFamily="2" charset="-79"/>
                <a:ea typeface="Rockwell Extra Bold" panose="02000000000000000000" pitchFamily="2" charset="0"/>
                <a:cs typeface="Aharoni" panose="02010803020104030203" pitchFamily="2" charset="-79"/>
              </a:rPr>
              <a:t>-Harsh </a:t>
            </a:r>
            <a:r>
              <a:rPr lang="en-US" dirty="0" err="1">
                <a:latin typeface="Aharoni" panose="02010803020104030203" pitchFamily="2" charset="-79"/>
                <a:ea typeface="Rockwell Extra Bold" panose="02000000000000000000" pitchFamily="2" charset="0"/>
                <a:cs typeface="Aharoni" panose="02010803020104030203" pitchFamily="2" charset="-79"/>
              </a:rPr>
              <a:t>Tomar</a:t>
            </a:r>
            <a:endParaRPr lang="en-US" dirty="0">
              <a:latin typeface="Aharoni" panose="02010803020104030203" pitchFamily="2" charset="-79"/>
              <a:ea typeface="Rockwell Extra Bold" panose="02000000000000000000" pitchFamily="2" charset="0"/>
              <a:cs typeface="Aharoni" panose="02010803020104030203" pitchFamily="2" charset="-79"/>
            </a:endParaRPr>
          </a:p>
          <a:p>
            <a:pPr algn="l"/>
            <a:r>
              <a:rPr lang="en-US" dirty="0">
                <a:latin typeface="Aharoni" panose="02010803020104030203" pitchFamily="2" charset="-79"/>
                <a:ea typeface="Rockwell Extra Bold" panose="02000000000000000000" pitchFamily="2" charset="0"/>
                <a:cs typeface="Aharoni" panose="02010803020104030203" pitchFamily="2" charset="-79"/>
              </a:rPr>
              <a:t>-Honey Chaudhary</a:t>
            </a:r>
          </a:p>
          <a:p>
            <a:pPr algn="l"/>
            <a:r>
              <a:rPr lang="en-US" dirty="0">
                <a:latin typeface="Aharoni" panose="02010803020104030203" pitchFamily="2" charset="-79"/>
                <a:ea typeface="Rockwell Extra Bold" panose="02000000000000000000" pitchFamily="2" charset="0"/>
                <a:cs typeface="Aharoni" panose="02010803020104030203" pitchFamily="2" charset="-79"/>
              </a:rPr>
              <a:t>-</a:t>
            </a:r>
            <a:r>
              <a:rPr lang="en-US" dirty="0" err="1">
                <a:latin typeface="Aharoni" panose="02010803020104030203" pitchFamily="2" charset="-79"/>
                <a:ea typeface="Rockwell Extra Bold" panose="02000000000000000000" pitchFamily="2" charset="0"/>
                <a:cs typeface="Aharoni" panose="02010803020104030203" pitchFamily="2" charset="-79"/>
              </a:rPr>
              <a:t>Hritik</a:t>
            </a:r>
            <a:r>
              <a:rPr lang="en-US" dirty="0">
                <a:latin typeface="Aharoni" panose="02010803020104030203" pitchFamily="2" charset="-79"/>
                <a:ea typeface="Rockwell Extra Bold" panose="02000000000000000000" pitchFamily="2" charset="0"/>
                <a:cs typeface="Aharoni" panose="02010803020104030203" pitchFamily="2" charset="-79"/>
              </a:rPr>
              <a:t> Sharma</a:t>
            </a:r>
          </a:p>
        </p:txBody>
      </p:sp>
    </p:spTree>
    <p:extLst>
      <p:ext uri="{BB962C8B-B14F-4D97-AF65-F5344CB8AC3E}">
        <p14:creationId xmlns:p14="http://schemas.microsoft.com/office/powerpoint/2010/main" val="1756884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accent2">
            <a:lumMod val="60000"/>
            <a:lumOff val="40000"/>
            <a:alpha val="5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3F2C7E-F169-44D8-B7F6-E0F1F5D23BBD}"/>
              </a:ext>
            </a:extLst>
          </p:cNvPr>
          <p:cNvSpPr txBox="1"/>
          <p:nvPr/>
        </p:nvSpPr>
        <p:spPr>
          <a:xfrm>
            <a:off x="202223" y="70338"/>
            <a:ext cx="11333285" cy="369332"/>
          </a:xfrm>
          <a:prstGeom prst="rect">
            <a:avLst/>
          </a:prstGeom>
          <a:noFill/>
        </p:spPr>
        <p:txBody>
          <a:bodyPr wrap="square" rtlCol="0">
            <a:spAutoFit/>
          </a:bodyPr>
          <a:lstStyle/>
          <a:p>
            <a:endParaRPr lang="en-IN"/>
          </a:p>
        </p:txBody>
      </p:sp>
      <p:sp>
        <p:nvSpPr>
          <p:cNvPr id="3" name="TextBox 2">
            <a:extLst>
              <a:ext uri="{FF2B5EF4-FFF2-40B4-BE49-F238E27FC236}">
                <a16:creationId xmlns:a16="http://schemas.microsoft.com/office/drawing/2014/main" id="{7082FAA0-64AE-4DF7-88C5-F70F86EF73AD}"/>
              </a:ext>
            </a:extLst>
          </p:cNvPr>
          <p:cNvSpPr txBox="1"/>
          <p:nvPr/>
        </p:nvSpPr>
        <p:spPr>
          <a:xfrm>
            <a:off x="158261" y="325315"/>
            <a:ext cx="11875477" cy="1107996"/>
          </a:xfrm>
          <a:prstGeom prst="rect">
            <a:avLst/>
          </a:prstGeom>
          <a:noFill/>
        </p:spPr>
        <p:txBody>
          <a:bodyPr wrap="square" rtlCol="0">
            <a:spAutoFit/>
          </a:bodyPr>
          <a:lstStyle/>
          <a:p>
            <a:pPr algn="ctr"/>
            <a:r>
              <a:rPr lang="en-US" sz="6600" dirty="0">
                <a:latin typeface="Aharoni" panose="02010803020104030203" pitchFamily="2" charset="-79"/>
                <a:cs typeface="Aharoni" panose="02010803020104030203" pitchFamily="2" charset="-79"/>
              </a:rPr>
              <a:t>PROBLEM STATEMENT</a:t>
            </a:r>
            <a:endParaRPr lang="en-IN" sz="6600" dirty="0">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B12BA06D-72DD-45B2-9CF6-31144C08364E}"/>
              </a:ext>
            </a:extLst>
          </p:cNvPr>
          <p:cNvSpPr txBox="1"/>
          <p:nvPr/>
        </p:nvSpPr>
        <p:spPr>
          <a:xfrm>
            <a:off x="892153" y="1886052"/>
            <a:ext cx="4415959" cy="3416320"/>
          </a:xfrm>
          <a:prstGeom prst="rect">
            <a:avLst/>
          </a:prstGeom>
          <a:noFill/>
        </p:spPr>
        <p:txBody>
          <a:bodyPr wrap="square" rtlCol="0">
            <a:spAutoFit/>
          </a:bodyPr>
          <a:lstStyle/>
          <a:p>
            <a:r>
              <a:rPr lang="en-US" dirty="0">
                <a:latin typeface="Bahnschrift Light SemiCondensed" panose="020B0502040204020203" pitchFamily="34" charset="0"/>
                <a:cs typeface="Aharoni" panose="02010803020104030203" pitchFamily="2" charset="-79"/>
              </a:rPr>
              <a:t>The absence of easily accessible, user-friendly platforms impedes individuals from gaining insights into localized body pain, hindering their ability to understand and potentially address underlying health concerns. This project aims to fill this gap by creating an interactive website featuring a human body model. Users can interact with this model, selecting specific body parts to gain information about associated pain, facilitating preliminary self-diagnosis and guiding users toward appropriate healthcare measures.</a:t>
            </a:r>
            <a:endParaRPr lang="en-IN" dirty="0">
              <a:latin typeface="Bahnschrift Light SemiCondensed" panose="020B0502040204020203" pitchFamily="34" charset="0"/>
              <a:cs typeface="Aharoni" panose="02010803020104030203" pitchFamily="2" charset="-79"/>
            </a:endParaRPr>
          </a:p>
        </p:txBody>
      </p:sp>
      <p:grpSp>
        <p:nvGrpSpPr>
          <p:cNvPr id="10" name="Group 9">
            <a:extLst>
              <a:ext uri="{FF2B5EF4-FFF2-40B4-BE49-F238E27FC236}">
                <a16:creationId xmlns:a16="http://schemas.microsoft.com/office/drawing/2014/main" id="{63E10E98-7E54-47DF-8230-887B34508EB2}"/>
              </a:ext>
            </a:extLst>
          </p:cNvPr>
          <p:cNvGrpSpPr/>
          <p:nvPr/>
        </p:nvGrpSpPr>
        <p:grpSpPr>
          <a:xfrm>
            <a:off x="7573820" y="1811567"/>
            <a:ext cx="2119372" cy="3490805"/>
            <a:chOff x="7560179" y="1811535"/>
            <a:chExt cx="2119372" cy="3490805"/>
          </a:xfrm>
          <a:solidFill>
            <a:schemeClr val="bg1"/>
          </a:solidFill>
        </p:grpSpPr>
        <p:sp>
          <p:nvSpPr>
            <p:cNvPr id="8" name="Freeform: Shape 7">
              <a:extLst>
                <a:ext uri="{FF2B5EF4-FFF2-40B4-BE49-F238E27FC236}">
                  <a16:creationId xmlns:a16="http://schemas.microsoft.com/office/drawing/2014/main" id="{AB4943F8-F286-4271-8791-5FBDC11F9040}"/>
                </a:ext>
              </a:extLst>
            </p:cNvPr>
            <p:cNvSpPr/>
            <p:nvPr/>
          </p:nvSpPr>
          <p:spPr>
            <a:xfrm>
              <a:off x="8308061" y="4678792"/>
              <a:ext cx="623548" cy="623548"/>
            </a:xfrm>
            <a:custGeom>
              <a:avLst/>
              <a:gdLst>
                <a:gd name="connsiteX0" fmla="*/ 623549 w 623548"/>
                <a:gd name="connsiteY0" fmla="*/ 311775 h 623548"/>
                <a:gd name="connsiteX1" fmla="*/ 311774 w 623548"/>
                <a:gd name="connsiteY1" fmla="*/ 623549 h 623548"/>
                <a:gd name="connsiteX2" fmla="*/ 0 w 623548"/>
                <a:gd name="connsiteY2" fmla="*/ 311775 h 623548"/>
                <a:gd name="connsiteX3" fmla="*/ 311774 w 623548"/>
                <a:gd name="connsiteY3" fmla="*/ 0 h 623548"/>
                <a:gd name="connsiteX4" fmla="*/ 623549 w 623548"/>
                <a:gd name="connsiteY4" fmla="*/ 311775 h 623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48" h="623548">
                  <a:moveTo>
                    <a:pt x="623549" y="311775"/>
                  </a:moveTo>
                  <a:cubicBezTo>
                    <a:pt x="623549" y="483963"/>
                    <a:pt x="483963" y="623549"/>
                    <a:pt x="311774" y="623549"/>
                  </a:cubicBezTo>
                  <a:cubicBezTo>
                    <a:pt x="139586" y="623549"/>
                    <a:pt x="0" y="483963"/>
                    <a:pt x="0" y="311775"/>
                  </a:cubicBezTo>
                  <a:cubicBezTo>
                    <a:pt x="0" y="139586"/>
                    <a:pt x="139586" y="0"/>
                    <a:pt x="311774" y="0"/>
                  </a:cubicBezTo>
                  <a:cubicBezTo>
                    <a:pt x="483963" y="0"/>
                    <a:pt x="623549" y="139586"/>
                    <a:pt x="623549" y="311775"/>
                  </a:cubicBezTo>
                  <a:close/>
                </a:path>
              </a:pathLst>
            </a:custGeom>
            <a:grpFill/>
            <a:ln w="4703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1247C7AC-577E-4ABF-BA3D-423F3C529E67}"/>
                </a:ext>
              </a:extLst>
            </p:cNvPr>
            <p:cNvSpPr/>
            <p:nvPr/>
          </p:nvSpPr>
          <p:spPr>
            <a:xfrm>
              <a:off x="7560179" y="1811535"/>
              <a:ext cx="2119372" cy="2640255"/>
            </a:xfrm>
            <a:custGeom>
              <a:avLst/>
              <a:gdLst>
                <a:gd name="connsiteX0" fmla="*/ 1248040 w 2119372"/>
                <a:gd name="connsiteY0" fmla="*/ 2044493 h 2640255"/>
                <a:gd name="connsiteX1" fmla="*/ 1248040 w 2119372"/>
                <a:gd name="connsiteY1" fmla="*/ 2640255 h 2640255"/>
                <a:gd name="connsiteX2" fmla="*/ 871273 w 2119372"/>
                <a:gd name="connsiteY2" fmla="*/ 2640255 h 2640255"/>
                <a:gd name="connsiteX3" fmla="*/ 871273 w 2119372"/>
                <a:gd name="connsiteY3" fmla="*/ 1683268 h 2640255"/>
                <a:gd name="connsiteX4" fmla="*/ 1059656 w 2119372"/>
                <a:gd name="connsiteY4" fmla="*/ 1683268 h 2640255"/>
                <a:gd name="connsiteX5" fmla="*/ 1745372 w 2119372"/>
                <a:gd name="connsiteY5" fmla="*/ 1059719 h 2640255"/>
                <a:gd name="connsiteX6" fmla="*/ 1090146 w 2119372"/>
                <a:gd name="connsiteY6" fmla="*/ 374004 h 2640255"/>
                <a:gd name="connsiteX7" fmla="*/ 1059656 w 2119372"/>
                <a:gd name="connsiteY7" fmla="*/ 374004 h 2640255"/>
                <a:gd name="connsiteX8" fmla="*/ 373941 w 2119372"/>
                <a:gd name="connsiteY8" fmla="*/ 1086093 h 2640255"/>
                <a:gd name="connsiteX9" fmla="*/ 0 w 2119372"/>
                <a:gd name="connsiteY9" fmla="*/ 1086093 h 2640255"/>
                <a:gd name="connsiteX10" fmla="*/ 1059656 w 2119372"/>
                <a:gd name="connsiteY10" fmla="*/ 63 h 2640255"/>
                <a:gd name="connsiteX11" fmla="*/ 2119313 w 2119372"/>
                <a:gd name="connsiteY11" fmla="*/ 1036991 h 2640255"/>
                <a:gd name="connsiteX12" fmla="*/ 2119313 w 2119372"/>
                <a:gd name="connsiteY12" fmla="*/ 1059719 h 2640255"/>
                <a:gd name="connsiteX13" fmla="*/ 1248040 w 2119372"/>
                <a:gd name="connsiteY13" fmla="*/ 2044493 h 264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19372" h="2640255">
                  <a:moveTo>
                    <a:pt x="1248040" y="2044493"/>
                  </a:moveTo>
                  <a:lnTo>
                    <a:pt x="1248040" y="2640255"/>
                  </a:lnTo>
                  <a:lnTo>
                    <a:pt x="871273" y="2640255"/>
                  </a:lnTo>
                  <a:lnTo>
                    <a:pt x="871273" y="1683268"/>
                  </a:lnTo>
                  <a:lnTo>
                    <a:pt x="1059656" y="1683268"/>
                  </a:lnTo>
                  <a:cubicBezTo>
                    <a:pt x="1475983" y="1683268"/>
                    <a:pt x="1745372" y="1438370"/>
                    <a:pt x="1745372" y="1059719"/>
                  </a:cubicBezTo>
                  <a:cubicBezTo>
                    <a:pt x="1753792" y="689428"/>
                    <a:pt x="1460437" y="382425"/>
                    <a:pt x="1090146" y="374004"/>
                  </a:cubicBezTo>
                  <a:cubicBezTo>
                    <a:pt x="1079983" y="373773"/>
                    <a:pt x="1069820" y="373773"/>
                    <a:pt x="1059656" y="374004"/>
                  </a:cubicBezTo>
                  <a:cubicBezTo>
                    <a:pt x="630142" y="374004"/>
                    <a:pt x="373941" y="656579"/>
                    <a:pt x="373941" y="1086093"/>
                  </a:cubicBezTo>
                  <a:lnTo>
                    <a:pt x="0" y="1086093"/>
                  </a:lnTo>
                  <a:cubicBezTo>
                    <a:pt x="0" y="452183"/>
                    <a:pt x="423863" y="63"/>
                    <a:pt x="1059656" y="63"/>
                  </a:cubicBezTo>
                  <a:cubicBezTo>
                    <a:pt x="1638610" y="-6215"/>
                    <a:pt x="2113035" y="458032"/>
                    <a:pt x="2119313" y="1036991"/>
                  </a:cubicBezTo>
                  <a:cubicBezTo>
                    <a:pt x="2119393" y="1044564"/>
                    <a:pt x="2119393" y="1052141"/>
                    <a:pt x="2119313" y="1059719"/>
                  </a:cubicBezTo>
                  <a:cubicBezTo>
                    <a:pt x="2119313" y="1586722"/>
                    <a:pt x="1770803" y="1971024"/>
                    <a:pt x="1248040" y="2044493"/>
                  </a:cubicBezTo>
                  <a:close/>
                </a:path>
              </a:pathLst>
            </a:custGeom>
            <a:grpFill/>
            <a:ln w="47030" cap="flat">
              <a:noFill/>
              <a:prstDash val="solid"/>
              <a:miter/>
            </a:ln>
          </p:spPr>
          <p:txBody>
            <a:bodyPr rtlCol="0" anchor="ctr"/>
            <a:lstStyle/>
            <a:p>
              <a:endParaRPr lang="en-IN"/>
            </a:p>
          </p:txBody>
        </p:sp>
      </p:grpSp>
      <p:grpSp>
        <p:nvGrpSpPr>
          <p:cNvPr id="11" name="Group 10">
            <a:extLst>
              <a:ext uri="{FF2B5EF4-FFF2-40B4-BE49-F238E27FC236}">
                <a16:creationId xmlns:a16="http://schemas.microsoft.com/office/drawing/2014/main" id="{E3189E74-D2B4-4F10-B282-9FE3ADCA0851}"/>
              </a:ext>
            </a:extLst>
          </p:cNvPr>
          <p:cNvGrpSpPr/>
          <p:nvPr/>
        </p:nvGrpSpPr>
        <p:grpSpPr>
          <a:xfrm>
            <a:off x="7800111" y="1688288"/>
            <a:ext cx="2119372" cy="3490805"/>
            <a:chOff x="7560179" y="1811535"/>
            <a:chExt cx="2119372" cy="3490805"/>
          </a:xfrm>
          <a:solidFill>
            <a:schemeClr val="tx1"/>
          </a:solidFill>
        </p:grpSpPr>
        <p:sp>
          <p:nvSpPr>
            <p:cNvPr id="12" name="Freeform: Shape 11">
              <a:extLst>
                <a:ext uri="{FF2B5EF4-FFF2-40B4-BE49-F238E27FC236}">
                  <a16:creationId xmlns:a16="http://schemas.microsoft.com/office/drawing/2014/main" id="{CB956928-FA38-40C0-9A05-3A1CAD3CBE1E}"/>
                </a:ext>
              </a:extLst>
            </p:cNvPr>
            <p:cNvSpPr/>
            <p:nvPr/>
          </p:nvSpPr>
          <p:spPr>
            <a:xfrm>
              <a:off x="8308061" y="4678792"/>
              <a:ext cx="623548" cy="623548"/>
            </a:xfrm>
            <a:custGeom>
              <a:avLst/>
              <a:gdLst>
                <a:gd name="connsiteX0" fmla="*/ 623549 w 623548"/>
                <a:gd name="connsiteY0" fmla="*/ 311775 h 623548"/>
                <a:gd name="connsiteX1" fmla="*/ 311774 w 623548"/>
                <a:gd name="connsiteY1" fmla="*/ 623549 h 623548"/>
                <a:gd name="connsiteX2" fmla="*/ 0 w 623548"/>
                <a:gd name="connsiteY2" fmla="*/ 311775 h 623548"/>
                <a:gd name="connsiteX3" fmla="*/ 311774 w 623548"/>
                <a:gd name="connsiteY3" fmla="*/ 0 h 623548"/>
                <a:gd name="connsiteX4" fmla="*/ 623549 w 623548"/>
                <a:gd name="connsiteY4" fmla="*/ 311775 h 623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48" h="623548">
                  <a:moveTo>
                    <a:pt x="623549" y="311775"/>
                  </a:moveTo>
                  <a:cubicBezTo>
                    <a:pt x="623549" y="483963"/>
                    <a:pt x="483963" y="623549"/>
                    <a:pt x="311774" y="623549"/>
                  </a:cubicBezTo>
                  <a:cubicBezTo>
                    <a:pt x="139586" y="623549"/>
                    <a:pt x="0" y="483963"/>
                    <a:pt x="0" y="311775"/>
                  </a:cubicBezTo>
                  <a:cubicBezTo>
                    <a:pt x="0" y="139586"/>
                    <a:pt x="139586" y="0"/>
                    <a:pt x="311774" y="0"/>
                  </a:cubicBezTo>
                  <a:cubicBezTo>
                    <a:pt x="483963" y="0"/>
                    <a:pt x="623549" y="139586"/>
                    <a:pt x="623549" y="311775"/>
                  </a:cubicBezTo>
                  <a:close/>
                </a:path>
              </a:pathLst>
            </a:custGeom>
            <a:grpFill/>
            <a:ln w="4703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81401A87-48CF-4C57-9907-C4CF53BC26C2}"/>
                </a:ext>
              </a:extLst>
            </p:cNvPr>
            <p:cNvSpPr/>
            <p:nvPr/>
          </p:nvSpPr>
          <p:spPr>
            <a:xfrm>
              <a:off x="7560179" y="1811535"/>
              <a:ext cx="2119372" cy="2640255"/>
            </a:xfrm>
            <a:custGeom>
              <a:avLst/>
              <a:gdLst>
                <a:gd name="connsiteX0" fmla="*/ 1248040 w 2119372"/>
                <a:gd name="connsiteY0" fmla="*/ 2044493 h 2640255"/>
                <a:gd name="connsiteX1" fmla="*/ 1248040 w 2119372"/>
                <a:gd name="connsiteY1" fmla="*/ 2640255 h 2640255"/>
                <a:gd name="connsiteX2" fmla="*/ 871273 w 2119372"/>
                <a:gd name="connsiteY2" fmla="*/ 2640255 h 2640255"/>
                <a:gd name="connsiteX3" fmla="*/ 871273 w 2119372"/>
                <a:gd name="connsiteY3" fmla="*/ 1683268 h 2640255"/>
                <a:gd name="connsiteX4" fmla="*/ 1059656 w 2119372"/>
                <a:gd name="connsiteY4" fmla="*/ 1683268 h 2640255"/>
                <a:gd name="connsiteX5" fmla="*/ 1745372 w 2119372"/>
                <a:gd name="connsiteY5" fmla="*/ 1059719 h 2640255"/>
                <a:gd name="connsiteX6" fmla="*/ 1090146 w 2119372"/>
                <a:gd name="connsiteY6" fmla="*/ 374004 h 2640255"/>
                <a:gd name="connsiteX7" fmla="*/ 1059656 w 2119372"/>
                <a:gd name="connsiteY7" fmla="*/ 374004 h 2640255"/>
                <a:gd name="connsiteX8" fmla="*/ 373941 w 2119372"/>
                <a:gd name="connsiteY8" fmla="*/ 1086093 h 2640255"/>
                <a:gd name="connsiteX9" fmla="*/ 0 w 2119372"/>
                <a:gd name="connsiteY9" fmla="*/ 1086093 h 2640255"/>
                <a:gd name="connsiteX10" fmla="*/ 1059656 w 2119372"/>
                <a:gd name="connsiteY10" fmla="*/ 63 h 2640255"/>
                <a:gd name="connsiteX11" fmla="*/ 2119313 w 2119372"/>
                <a:gd name="connsiteY11" fmla="*/ 1036991 h 2640255"/>
                <a:gd name="connsiteX12" fmla="*/ 2119313 w 2119372"/>
                <a:gd name="connsiteY12" fmla="*/ 1059719 h 2640255"/>
                <a:gd name="connsiteX13" fmla="*/ 1248040 w 2119372"/>
                <a:gd name="connsiteY13" fmla="*/ 2044493 h 264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19372" h="2640255">
                  <a:moveTo>
                    <a:pt x="1248040" y="2044493"/>
                  </a:moveTo>
                  <a:lnTo>
                    <a:pt x="1248040" y="2640255"/>
                  </a:lnTo>
                  <a:lnTo>
                    <a:pt x="871273" y="2640255"/>
                  </a:lnTo>
                  <a:lnTo>
                    <a:pt x="871273" y="1683268"/>
                  </a:lnTo>
                  <a:lnTo>
                    <a:pt x="1059656" y="1683268"/>
                  </a:lnTo>
                  <a:cubicBezTo>
                    <a:pt x="1475983" y="1683268"/>
                    <a:pt x="1745372" y="1438370"/>
                    <a:pt x="1745372" y="1059719"/>
                  </a:cubicBezTo>
                  <a:cubicBezTo>
                    <a:pt x="1753792" y="689428"/>
                    <a:pt x="1460437" y="382425"/>
                    <a:pt x="1090146" y="374004"/>
                  </a:cubicBezTo>
                  <a:cubicBezTo>
                    <a:pt x="1079983" y="373773"/>
                    <a:pt x="1069820" y="373773"/>
                    <a:pt x="1059656" y="374004"/>
                  </a:cubicBezTo>
                  <a:cubicBezTo>
                    <a:pt x="630142" y="374004"/>
                    <a:pt x="373941" y="656579"/>
                    <a:pt x="373941" y="1086093"/>
                  </a:cubicBezTo>
                  <a:lnTo>
                    <a:pt x="0" y="1086093"/>
                  </a:lnTo>
                  <a:cubicBezTo>
                    <a:pt x="0" y="452183"/>
                    <a:pt x="423863" y="63"/>
                    <a:pt x="1059656" y="63"/>
                  </a:cubicBezTo>
                  <a:cubicBezTo>
                    <a:pt x="1638610" y="-6215"/>
                    <a:pt x="2113035" y="458032"/>
                    <a:pt x="2119313" y="1036991"/>
                  </a:cubicBezTo>
                  <a:cubicBezTo>
                    <a:pt x="2119393" y="1044564"/>
                    <a:pt x="2119393" y="1052141"/>
                    <a:pt x="2119313" y="1059719"/>
                  </a:cubicBezTo>
                  <a:cubicBezTo>
                    <a:pt x="2119313" y="1586722"/>
                    <a:pt x="1770803" y="1971024"/>
                    <a:pt x="1248040" y="2044493"/>
                  </a:cubicBezTo>
                  <a:close/>
                </a:path>
              </a:pathLst>
            </a:custGeom>
            <a:grpFill/>
            <a:ln w="47030" cap="flat">
              <a:noFill/>
              <a:prstDash val="solid"/>
              <a:miter/>
            </a:ln>
          </p:spPr>
          <p:txBody>
            <a:bodyPr rtlCol="0" anchor="ctr"/>
            <a:lstStyle/>
            <a:p>
              <a:endParaRPr lang="en-IN"/>
            </a:p>
          </p:txBody>
        </p:sp>
      </p:grpSp>
    </p:spTree>
    <p:extLst>
      <p:ext uri="{BB962C8B-B14F-4D97-AF65-F5344CB8AC3E}">
        <p14:creationId xmlns:p14="http://schemas.microsoft.com/office/powerpoint/2010/main" val="145002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E869C64-E5E4-4B0A-B588-08D0A2414738}"/>
              </a:ext>
            </a:extLst>
          </p:cNvPr>
          <p:cNvSpPr/>
          <p:nvPr/>
        </p:nvSpPr>
        <p:spPr>
          <a:xfrm>
            <a:off x="1012720" y="1907457"/>
            <a:ext cx="3038167" cy="37952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30682F21-BC0F-4827-9AC8-B1930DD6D9F1}"/>
              </a:ext>
            </a:extLst>
          </p:cNvPr>
          <p:cNvSpPr/>
          <p:nvPr/>
        </p:nvSpPr>
        <p:spPr>
          <a:xfrm>
            <a:off x="4576916" y="1907457"/>
            <a:ext cx="3038167" cy="37952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692BCB87-48C8-4241-83CF-0F59C7AF10B8}"/>
              </a:ext>
            </a:extLst>
          </p:cNvPr>
          <p:cNvSpPr/>
          <p:nvPr/>
        </p:nvSpPr>
        <p:spPr>
          <a:xfrm>
            <a:off x="8141113" y="1907457"/>
            <a:ext cx="3038167" cy="3795252"/>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879EB87-D99D-47C3-89AF-340B4D80A277}"/>
              </a:ext>
            </a:extLst>
          </p:cNvPr>
          <p:cNvSpPr/>
          <p:nvPr/>
        </p:nvSpPr>
        <p:spPr>
          <a:xfrm>
            <a:off x="1012720" y="2458065"/>
            <a:ext cx="3038166" cy="324464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D1D5DB"/>
                </a:solidFill>
                <a:effectLst/>
                <a:latin typeface="Söhne"/>
              </a:rPr>
              <a:t>“The absence of user-friendly platforms limits understanding and addressing localized body pain.”</a:t>
            </a:r>
            <a:endParaRPr lang="en-IN" dirty="0"/>
          </a:p>
        </p:txBody>
      </p:sp>
      <p:sp>
        <p:nvSpPr>
          <p:cNvPr id="6" name="Rectangle 5">
            <a:extLst>
              <a:ext uri="{FF2B5EF4-FFF2-40B4-BE49-F238E27FC236}">
                <a16:creationId xmlns:a16="http://schemas.microsoft.com/office/drawing/2014/main" id="{1CEC5D8E-C170-44F8-8336-BC509D7754C4}"/>
              </a:ext>
            </a:extLst>
          </p:cNvPr>
          <p:cNvSpPr/>
          <p:nvPr/>
        </p:nvSpPr>
        <p:spPr>
          <a:xfrm>
            <a:off x="4576914" y="2458065"/>
            <a:ext cx="3038166" cy="32446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öhne"/>
              </a:rPr>
              <a:t>“</a:t>
            </a:r>
            <a:r>
              <a:rPr lang="en-US" b="0" i="0" dirty="0">
                <a:solidFill>
                  <a:schemeClr val="tx1"/>
                </a:solidFill>
                <a:effectLst/>
                <a:latin typeface="Söhne"/>
              </a:rPr>
              <a:t>This project aims to fill this gap by creating an interactive website featuring a human body model.”</a:t>
            </a:r>
            <a:endParaRPr lang="en-IN" dirty="0">
              <a:solidFill>
                <a:schemeClr val="tx1"/>
              </a:solidFill>
            </a:endParaRPr>
          </a:p>
        </p:txBody>
      </p:sp>
      <p:sp>
        <p:nvSpPr>
          <p:cNvPr id="7" name="Rectangle 6">
            <a:extLst>
              <a:ext uri="{FF2B5EF4-FFF2-40B4-BE49-F238E27FC236}">
                <a16:creationId xmlns:a16="http://schemas.microsoft.com/office/drawing/2014/main" id="{DDCF29F9-CBC5-4236-9CD5-CCBF77E38466}"/>
              </a:ext>
            </a:extLst>
          </p:cNvPr>
          <p:cNvSpPr/>
          <p:nvPr/>
        </p:nvSpPr>
        <p:spPr>
          <a:xfrm>
            <a:off x="8141112" y="2458065"/>
            <a:ext cx="3038166" cy="32446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D1D5DB"/>
                </a:solidFill>
                <a:effectLst/>
                <a:latin typeface="Söhne"/>
              </a:rPr>
              <a:t>“Users interact, select body parts for pain info, enabling self-diagnosis and healthcare guidance.”</a:t>
            </a:r>
            <a:endParaRPr lang="en-IN" dirty="0"/>
          </a:p>
        </p:txBody>
      </p:sp>
      <p:sp>
        <p:nvSpPr>
          <p:cNvPr id="8" name="TextBox 7">
            <a:extLst>
              <a:ext uri="{FF2B5EF4-FFF2-40B4-BE49-F238E27FC236}">
                <a16:creationId xmlns:a16="http://schemas.microsoft.com/office/drawing/2014/main" id="{110B42C2-989D-4D99-A704-DA3D4FB27231}"/>
              </a:ext>
            </a:extLst>
          </p:cNvPr>
          <p:cNvSpPr txBox="1"/>
          <p:nvPr/>
        </p:nvSpPr>
        <p:spPr>
          <a:xfrm>
            <a:off x="1425676" y="2000863"/>
            <a:ext cx="2212258" cy="369332"/>
          </a:xfrm>
          <a:prstGeom prst="rect">
            <a:avLst/>
          </a:prstGeom>
          <a:noFill/>
        </p:spPr>
        <p:txBody>
          <a:bodyPr wrap="square" rtlCol="0">
            <a:spAutoFit/>
          </a:bodyPr>
          <a:lstStyle/>
          <a:p>
            <a:pPr algn="ctr"/>
            <a:r>
              <a:rPr lang="en-IN" b="1" i="0" dirty="0">
                <a:effectLst/>
                <a:latin typeface="Söhne"/>
              </a:rPr>
              <a:t>Barrier to Insight</a:t>
            </a:r>
            <a:endParaRPr lang="en-IN" dirty="0"/>
          </a:p>
        </p:txBody>
      </p:sp>
      <p:sp>
        <p:nvSpPr>
          <p:cNvPr id="9" name="TextBox 8">
            <a:extLst>
              <a:ext uri="{FF2B5EF4-FFF2-40B4-BE49-F238E27FC236}">
                <a16:creationId xmlns:a16="http://schemas.microsoft.com/office/drawing/2014/main" id="{CE94D98E-E211-4E56-8896-4F2BCB4644AA}"/>
              </a:ext>
            </a:extLst>
          </p:cNvPr>
          <p:cNvSpPr txBox="1"/>
          <p:nvPr/>
        </p:nvSpPr>
        <p:spPr>
          <a:xfrm>
            <a:off x="8554066" y="1907457"/>
            <a:ext cx="2212258" cy="646331"/>
          </a:xfrm>
          <a:prstGeom prst="rect">
            <a:avLst/>
          </a:prstGeom>
          <a:noFill/>
        </p:spPr>
        <p:txBody>
          <a:bodyPr wrap="square" rtlCol="0">
            <a:spAutoFit/>
          </a:bodyPr>
          <a:lstStyle/>
          <a:p>
            <a:pPr algn="ctr"/>
            <a:r>
              <a:rPr lang="en-IN" b="1" i="0" dirty="0">
                <a:effectLst/>
                <a:latin typeface="Söhne"/>
              </a:rPr>
              <a:t>Empowerment Platform</a:t>
            </a:r>
            <a:endParaRPr lang="en-IN" dirty="0"/>
          </a:p>
        </p:txBody>
      </p:sp>
      <p:sp>
        <p:nvSpPr>
          <p:cNvPr id="10" name="TextBox 9">
            <a:extLst>
              <a:ext uri="{FF2B5EF4-FFF2-40B4-BE49-F238E27FC236}">
                <a16:creationId xmlns:a16="http://schemas.microsoft.com/office/drawing/2014/main" id="{6ECFB3DB-33E0-4338-9D18-3FBE47485FD9}"/>
              </a:ext>
            </a:extLst>
          </p:cNvPr>
          <p:cNvSpPr txBox="1"/>
          <p:nvPr/>
        </p:nvSpPr>
        <p:spPr>
          <a:xfrm>
            <a:off x="4989868" y="2000863"/>
            <a:ext cx="2212258" cy="369332"/>
          </a:xfrm>
          <a:prstGeom prst="rect">
            <a:avLst/>
          </a:prstGeom>
          <a:noFill/>
        </p:spPr>
        <p:txBody>
          <a:bodyPr wrap="square" rtlCol="0">
            <a:spAutoFit/>
          </a:bodyPr>
          <a:lstStyle/>
          <a:p>
            <a:pPr algn="ctr"/>
            <a:r>
              <a:rPr lang="en-IN" b="1" i="0" dirty="0">
                <a:effectLst/>
                <a:latin typeface="Söhne"/>
              </a:rPr>
              <a:t>Interactive Anatomy</a:t>
            </a:r>
            <a:endParaRPr lang="en-IN" dirty="0"/>
          </a:p>
        </p:txBody>
      </p:sp>
    </p:spTree>
    <p:extLst>
      <p:ext uri="{BB962C8B-B14F-4D97-AF65-F5344CB8AC3E}">
        <p14:creationId xmlns:p14="http://schemas.microsoft.com/office/powerpoint/2010/main" val="230473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lowchart: Data 1">
            <a:extLst>
              <a:ext uri="{FF2B5EF4-FFF2-40B4-BE49-F238E27FC236}">
                <a16:creationId xmlns:a16="http://schemas.microsoft.com/office/drawing/2014/main" id="{78716B1F-D479-4EB6-8D2D-4C1E9874A105}"/>
              </a:ext>
            </a:extLst>
          </p:cNvPr>
          <p:cNvSpPr/>
          <p:nvPr/>
        </p:nvSpPr>
        <p:spPr>
          <a:xfrm rot="5400000" flipH="1">
            <a:off x="1973183" y="624226"/>
            <a:ext cx="2182762" cy="5052931"/>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0EA254EE-C98B-46BE-8FDE-715B20CC2996}"/>
              </a:ext>
            </a:extLst>
          </p:cNvPr>
          <p:cNvSpPr txBox="1"/>
          <p:nvPr/>
        </p:nvSpPr>
        <p:spPr>
          <a:xfrm rot="21300041">
            <a:off x="1540565" y="2346164"/>
            <a:ext cx="3048000" cy="523220"/>
          </a:xfrm>
          <a:prstGeom prst="rect">
            <a:avLst/>
          </a:prstGeom>
          <a:noFill/>
        </p:spPr>
        <p:txBody>
          <a:bodyPr wrap="square" rtlCol="0">
            <a:spAutoFit/>
          </a:bodyPr>
          <a:lstStyle/>
          <a:p>
            <a:pPr algn="ctr"/>
            <a:r>
              <a:rPr lang="en-IN" sz="2800" b="1" i="0" dirty="0">
                <a:solidFill>
                  <a:srgbClr val="FFFF00"/>
                </a:solidFill>
                <a:effectLst/>
                <a:latin typeface="Söhne"/>
              </a:rPr>
              <a:t>Barrier to Insight</a:t>
            </a:r>
            <a:endParaRPr lang="en-IN" sz="2800" dirty="0">
              <a:solidFill>
                <a:srgbClr val="FFFF00"/>
              </a:solidFill>
            </a:endParaRPr>
          </a:p>
        </p:txBody>
      </p:sp>
      <p:sp>
        <p:nvSpPr>
          <p:cNvPr id="4" name="TextBox 3">
            <a:extLst>
              <a:ext uri="{FF2B5EF4-FFF2-40B4-BE49-F238E27FC236}">
                <a16:creationId xmlns:a16="http://schemas.microsoft.com/office/drawing/2014/main" id="{71BF6B7C-7EA4-4251-911E-1496C88457D7}"/>
              </a:ext>
            </a:extLst>
          </p:cNvPr>
          <p:cNvSpPr txBox="1"/>
          <p:nvPr/>
        </p:nvSpPr>
        <p:spPr>
          <a:xfrm rot="21317879">
            <a:off x="940795" y="2833135"/>
            <a:ext cx="4247535" cy="923330"/>
          </a:xfrm>
          <a:prstGeom prst="rect">
            <a:avLst/>
          </a:prstGeom>
          <a:noFill/>
        </p:spPr>
        <p:txBody>
          <a:bodyPr wrap="square" rtlCol="0">
            <a:spAutoFit/>
          </a:bodyPr>
          <a:lstStyle/>
          <a:p>
            <a:pPr algn="ctr"/>
            <a:r>
              <a:rPr lang="en-US" b="0" i="0" dirty="0">
                <a:solidFill>
                  <a:srgbClr val="FFFF00"/>
                </a:solidFill>
                <a:effectLst/>
                <a:latin typeface="Söhne"/>
              </a:rPr>
              <a:t>“The absence of user-friendly platforms limits understanding and addressing localized body pain.”</a:t>
            </a:r>
            <a:endParaRPr lang="en-IN" dirty="0">
              <a:solidFill>
                <a:srgbClr val="FFFF00"/>
              </a:solidFill>
            </a:endParaRPr>
          </a:p>
        </p:txBody>
      </p:sp>
      <p:sp>
        <p:nvSpPr>
          <p:cNvPr id="5" name="Flowchart: Data 4">
            <a:extLst>
              <a:ext uri="{FF2B5EF4-FFF2-40B4-BE49-F238E27FC236}">
                <a16:creationId xmlns:a16="http://schemas.microsoft.com/office/drawing/2014/main" id="{B906BA29-A191-49A8-85FB-C1080C06A1C5}"/>
              </a:ext>
            </a:extLst>
          </p:cNvPr>
          <p:cNvSpPr/>
          <p:nvPr/>
        </p:nvSpPr>
        <p:spPr>
          <a:xfrm rot="5400000" flipH="1">
            <a:off x="8036054" y="83998"/>
            <a:ext cx="2182762" cy="5052931"/>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C6443DC3-485E-41B9-8948-32D6F3432DC3}"/>
              </a:ext>
            </a:extLst>
          </p:cNvPr>
          <p:cNvSpPr txBox="1"/>
          <p:nvPr/>
        </p:nvSpPr>
        <p:spPr>
          <a:xfrm rot="21195527">
            <a:off x="7603436" y="1836714"/>
            <a:ext cx="3048000" cy="461665"/>
          </a:xfrm>
          <a:prstGeom prst="rect">
            <a:avLst/>
          </a:prstGeom>
          <a:noFill/>
        </p:spPr>
        <p:txBody>
          <a:bodyPr wrap="square" rtlCol="0">
            <a:spAutoFit/>
          </a:bodyPr>
          <a:lstStyle/>
          <a:p>
            <a:pPr algn="ctr"/>
            <a:r>
              <a:rPr lang="en-IN" sz="2400" b="1" i="0" dirty="0">
                <a:solidFill>
                  <a:srgbClr val="FFFF00"/>
                </a:solidFill>
                <a:effectLst/>
                <a:latin typeface="Söhne"/>
              </a:rPr>
              <a:t>Interactive Anatomy</a:t>
            </a:r>
            <a:endParaRPr lang="en-IN" sz="2400" dirty="0">
              <a:solidFill>
                <a:srgbClr val="FFFF00"/>
              </a:solidFill>
            </a:endParaRPr>
          </a:p>
        </p:txBody>
      </p:sp>
      <p:sp>
        <p:nvSpPr>
          <p:cNvPr id="7" name="TextBox 6">
            <a:extLst>
              <a:ext uri="{FF2B5EF4-FFF2-40B4-BE49-F238E27FC236}">
                <a16:creationId xmlns:a16="http://schemas.microsoft.com/office/drawing/2014/main" id="{3C3B235E-9175-4E8E-892F-DABB9D6AFD5D}"/>
              </a:ext>
            </a:extLst>
          </p:cNvPr>
          <p:cNvSpPr txBox="1"/>
          <p:nvPr/>
        </p:nvSpPr>
        <p:spPr>
          <a:xfrm rot="21220492">
            <a:off x="7003667" y="2298711"/>
            <a:ext cx="4247535" cy="923330"/>
          </a:xfrm>
          <a:prstGeom prst="rect">
            <a:avLst/>
          </a:prstGeom>
          <a:noFill/>
        </p:spPr>
        <p:txBody>
          <a:bodyPr wrap="square" rtlCol="0">
            <a:spAutoFit/>
          </a:bodyPr>
          <a:lstStyle/>
          <a:p>
            <a:pPr algn="ctr"/>
            <a:r>
              <a:rPr lang="en-US" dirty="0">
                <a:solidFill>
                  <a:srgbClr val="FFFF00"/>
                </a:solidFill>
                <a:latin typeface="Söhne"/>
              </a:rPr>
              <a:t>“</a:t>
            </a:r>
            <a:r>
              <a:rPr lang="en-US" b="0" i="0" dirty="0">
                <a:solidFill>
                  <a:srgbClr val="FFFF00"/>
                </a:solidFill>
                <a:effectLst/>
                <a:latin typeface="Söhne"/>
              </a:rPr>
              <a:t>This project aims to fill this gap by creating an interactive website featuring a human body model.”</a:t>
            </a:r>
            <a:endParaRPr lang="en-IN" dirty="0">
              <a:solidFill>
                <a:srgbClr val="FFFF00"/>
              </a:solidFill>
            </a:endParaRPr>
          </a:p>
        </p:txBody>
      </p:sp>
      <p:sp>
        <p:nvSpPr>
          <p:cNvPr id="8" name="Flowchart: Data 7">
            <a:extLst>
              <a:ext uri="{FF2B5EF4-FFF2-40B4-BE49-F238E27FC236}">
                <a16:creationId xmlns:a16="http://schemas.microsoft.com/office/drawing/2014/main" id="{7B269715-7B38-41AD-92AA-2E70D48DAE99}"/>
              </a:ext>
            </a:extLst>
          </p:cNvPr>
          <p:cNvSpPr/>
          <p:nvPr/>
        </p:nvSpPr>
        <p:spPr>
          <a:xfrm rot="5400000" flipH="1">
            <a:off x="5004618" y="2815223"/>
            <a:ext cx="2182762" cy="5052931"/>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01A9CF73-754A-4F4D-8D05-0702FFE49D86}"/>
              </a:ext>
            </a:extLst>
          </p:cNvPr>
          <p:cNvSpPr txBox="1"/>
          <p:nvPr/>
        </p:nvSpPr>
        <p:spPr>
          <a:xfrm rot="21195527">
            <a:off x="4572000" y="4598716"/>
            <a:ext cx="3048000" cy="400110"/>
          </a:xfrm>
          <a:prstGeom prst="rect">
            <a:avLst/>
          </a:prstGeom>
          <a:noFill/>
        </p:spPr>
        <p:txBody>
          <a:bodyPr wrap="square" rtlCol="0">
            <a:spAutoFit/>
          </a:bodyPr>
          <a:lstStyle/>
          <a:p>
            <a:pPr algn="ctr"/>
            <a:r>
              <a:rPr lang="en-IN" sz="2000" b="1" i="0" dirty="0">
                <a:solidFill>
                  <a:srgbClr val="FFFF00"/>
                </a:solidFill>
                <a:effectLst/>
                <a:latin typeface="Söhne"/>
              </a:rPr>
              <a:t>Empowerment Platform</a:t>
            </a:r>
            <a:endParaRPr lang="en-IN" sz="2000" dirty="0">
              <a:solidFill>
                <a:srgbClr val="FFFF00"/>
              </a:solidFill>
            </a:endParaRPr>
          </a:p>
        </p:txBody>
      </p:sp>
      <p:sp>
        <p:nvSpPr>
          <p:cNvPr id="10" name="TextBox 9">
            <a:extLst>
              <a:ext uri="{FF2B5EF4-FFF2-40B4-BE49-F238E27FC236}">
                <a16:creationId xmlns:a16="http://schemas.microsoft.com/office/drawing/2014/main" id="{92C512F8-E919-455A-BF31-C5CE4508F9CE}"/>
              </a:ext>
            </a:extLst>
          </p:cNvPr>
          <p:cNvSpPr txBox="1"/>
          <p:nvPr/>
        </p:nvSpPr>
        <p:spPr>
          <a:xfrm rot="21220492">
            <a:off x="3972232" y="5013693"/>
            <a:ext cx="4247535" cy="923330"/>
          </a:xfrm>
          <a:prstGeom prst="rect">
            <a:avLst/>
          </a:prstGeom>
          <a:noFill/>
        </p:spPr>
        <p:txBody>
          <a:bodyPr wrap="square" rtlCol="0">
            <a:spAutoFit/>
          </a:bodyPr>
          <a:lstStyle/>
          <a:p>
            <a:pPr algn="ctr"/>
            <a:r>
              <a:rPr lang="en-US" b="0" i="0" dirty="0">
                <a:solidFill>
                  <a:srgbClr val="FFFF00"/>
                </a:solidFill>
                <a:effectLst/>
                <a:latin typeface="Söhne"/>
              </a:rPr>
              <a:t>“Users interact, select body parts for pain info, enabling self-diagnosis and healthcare guidance.”</a:t>
            </a:r>
            <a:endParaRPr lang="en-IN" dirty="0">
              <a:solidFill>
                <a:srgbClr val="FFFF00"/>
              </a:solidFill>
            </a:endParaRPr>
          </a:p>
        </p:txBody>
      </p:sp>
      <p:sp>
        <p:nvSpPr>
          <p:cNvPr id="14" name="TextBox 13">
            <a:extLst>
              <a:ext uri="{FF2B5EF4-FFF2-40B4-BE49-F238E27FC236}">
                <a16:creationId xmlns:a16="http://schemas.microsoft.com/office/drawing/2014/main" id="{C2A31779-7CA7-4786-9315-2AED3ACCE423}"/>
              </a:ext>
            </a:extLst>
          </p:cNvPr>
          <p:cNvSpPr txBox="1"/>
          <p:nvPr/>
        </p:nvSpPr>
        <p:spPr>
          <a:xfrm>
            <a:off x="1042219" y="279472"/>
            <a:ext cx="10246917" cy="1015663"/>
          </a:xfrm>
          <a:prstGeom prst="rect">
            <a:avLst/>
          </a:prstGeom>
          <a:noFill/>
        </p:spPr>
        <p:txBody>
          <a:bodyPr wrap="square">
            <a:spAutoFit/>
          </a:bodyPr>
          <a:lstStyle/>
          <a:p>
            <a:pPr algn="ctr"/>
            <a:r>
              <a:rPr lang="en-US" sz="6000" dirty="0">
                <a:solidFill>
                  <a:srgbClr val="FFFF00"/>
                </a:solidFill>
                <a:latin typeface="Aharoni" panose="02010803020104030203" pitchFamily="2" charset="-79"/>
                <a:cs typeface="Aharoni" panose="02010803020104030203" pitchFamily="2" charset="-79"/>
              </a:rPr>
              <a:t>PROBLEM STATEMENT</a:t>
            </a:r>
            <a:endParaRPr lang="en-IN" sz="6000" dirty="0">
              <a:solidFill>
                <a:srgbClr val="FFFF00"/>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490378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1+#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6" grpId="0"/>
      <p:bldP spid="7" grpId="0"/>
      <p:bldP spid="8" grpId="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50FBF3B-A5C2-4792-9232-0CF4F55BA110}"/>
              </a:ext>
            </a:extLst>
          </p:cNvPr>
          <p:cNvSpPr/>
          <p:nvPr/>
        </p:nvSpPr>
        <p:spPr>
          <a:xfrm>
            <a:off x="9182911" y="0"/>
            <a:ext cx="3009089" cy="6858000"/>
          </a:xfrm>
          <a:prstGeom prst="rect">
            <a:avLst/>
          </a:prstGeom>
          <a:solidFill>
            <a:srgbClr val="00330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3B146A5F-778D-4762-B012-6A3432BDCA60}"/>
              </a:ext>
            </a:extLst>
          </p:cNvPr>
          <p:cNvSpPr/>
          <p:nvPr/>
        </p:nvSpPr>
        <p:spPr>
          <a:xfrm>
            <a:off x="6173822" y="0"/>
            <a:ext cx="3009089" cy="6858000"/>
          </a:xfrm>
          <a:prstGeom prst="rect">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89C9CA95-A480-4864-B8EA-490A976CC67E}"/>
              </a:ext>
            </a:extLst>
          </p:cNvPr>
          <p:cNvSpPr/>
          <p:nvPr/>
        </p:nvSpPr>
        <p:spPr>
          <a:xfrm>
            <a:off x="3164733" y="0"/>
            <a:ext cx="3009089" cy="6858000"/>
          </a:xfrm>
          <a:prstGeom prst="rect">
            <a:avLst/>
          </a:prstGeom>
          <a:solidFill>
            <a:srgbClr val="FF000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5A74F09-410E-4E87-BE4D-0B61BFD87CA5}"/>
              </a:ext>
            </a:extLst>
          </p:cNvPr>
          <p:cNvSpPr/>
          <p:nvPr/>
        </p:nvSpPr>
        <p:spPr>
          <a:xfrm>
            <a:off x="-87548" y="0"/>
            <a:ext cx="3255522" cy="6858000"/>
          </a:xfrm>
          <a:prstGeom prst="rect">
            <a:avLst/>
          </a:prstGeom>
          <a:solidFill>
            <a:schemeClr val="tx1">
              <a:lumMod val="95000"/>
              <a:lumOff val="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FB95478A-213F-441B-B3EA-C22F3B7F8470}"/>
              </a:ext>
            </a:extLst>
          </p:cNvPr>
          <p:cNvSpPr txBox="1"/>
          <p:nvPr/>
        </p:nvSpPr>
        <p:spPr>
          <a:xfrm>
            <a:off x="170234" y="402984"/>
            <a:ext cx="2668621" cy="6678751"/>
          </a:xfrm>
          <a:prstGeom prst="rect">
            <a:avLst/>
          </a:prstGeom>
          <a:noFill/>
        </p:spPr>
        <p:txBody>
          <a:bodyPr wrap="square" rtlCol="0">
            <a:spAutoFit/>
          </a:bodyPr>
          <a:lstStyle/>
          <a:p>
            <a:pPr algn="ctr"/>
            <a:r>
              <a:rPr lang="en-US" sz="4000" dirty="0">
                <a:solidFill>
                  <a:schemeClr val="bg1"/>
                </a:solidFill>
                <a:latin typeface="Aharoni" panose="02010803020104030203" pitchFamily="2" charset="-79"/>
                <a:cs typeface="Aharoni" panose="02010803020104030203" pitchFamily="2" charset="-79"/>
              </a:rPr>
              <a:t>M</a:t>
            </a:r>
            <a:br>
              <a:rPr lang="en-US" sz="4000" dirty="0">
                <a:solidFill>
                  <a:schemeClr val="bg1"/>
                </a:solidFill>
                <a:latin typeface="Aharoni" panose="02010803020104030203" pitchFamily="2" charset="-79"/>
                <a:cs typeface="Aharoni" panose="02010803020104030203" pitchFamily="2" charset="-79"/>
              </a:rPr>
            </a:br>
            <a:r>
              <a:rPr lang="en-US" sz="4000" dirty="0">
                <a:solidFill>
                  <a:schemeClr val="bg1"/>
                </a:solidFill>
                <a:latin typeface="Aharoni" panose="02010803020104030203" pitchFamily="2" charset="-79"/>
                <a:cs typeface="Aharoni" panose="02010803020104030203" pitchFamily="2" charset="-79"/>
              </a:rPr>
              <a:t>O</a:t>
            </a:r>
          </a:p>
          <a:p>
            <a:pPr algn="ctr"/>
            <a:r>
              <a:rPr lang="en-US" sz="4000" dirty="0">
                <a:solidFill>
                  <a:schemeClr val="bg1"/>
                </a:solidFill>
                <a:latin typeface="Aharoni" panose="02010803020104030203" pitchFamily="2" charset="-79"/>
                <a:cs typeface="Aharoni" panose="02010803020104030203" pitchFamily="2" charset="-79"/>
              </a:rPr>
              <a:t>T</a:t>
            </a:r>
          </a:p>
          <a:p>
            <a:pPr algn="ctr"/>
            <a:r>
              <a:rPr lang="en-US" sz="4000" dirty="0">
                <a:solidFill>
                  <a:schemeClr val="bg1"/>
                </a:solidFill>
                <a:latin typeface="Aharoni" panose="02010803020104030203" pitchFamily="2" charset="-79"/>
                <a:cs typeface="Aharoni" panose="02010803020104030203" pitchFamily="2" charset="-79"/>
              </a:rPr>
              <a:t>I</a:t>
            </a:r>
          </a:p>
          <a:p>
            <a:pPr algn="ctr"/>
            <a:r>
              <a:rPr lang="en-US" sz="4000" dirty="0">
                <a:solidFill>
                  <a:schemeClr val="bg1"/>
                </a:solidFill>
                <a:latin typeface="Aharoni" panose="02010803020104030203" pitchFamily="2" charset="-79"/>
                <a:cs typeface="Aharoni" panose="02010803020104030203" pitchFamily="2" charset="-79"/>
              </a:rPr>
              <a:t>V</a:t>
            </a:r>
          </a:p>
          <a:p>
            <a:pPr algn="ctr"/>
            <a:r>
              <a:rPr lang="en-US" sz="4000" dirty="0">
                <a:solidFill>
                  <a:schemeClr val="bg1"/>
                </a:solidFill>
                <a:latin typeface="Aharoni" panose="02010803020104030203" pitchFamily="2" charset="-79"/>
                <a:cs typeface="Aharoni" panose="02010803020104030203" pitchFamily="2" charset="-79"/>
              </a:rPr>
              <a:t>A</a:t>
            </a:r>
          </a:p>
          <a:p>
            <a:pPr algn="ctr"/>
            <a:r>
              <a:rPr lang="en-US" sz="4000" dirty="0">
                <a:solidFill>
                  <a:schemeClr val="bg1"/>
                </a:solidFill>
                <a:latin typeface="Aharoni" panose="02010803020104030203" pitchFamily="2" charset="-79"/>
                <a:cs typeface="Aharoni" panose="02010803020104030203" pitchFamily="2" charset="-79"/>
              </a:rPr>
              <a:t>T</a:t>
            </a:r>
          </a:p>
          <a:p>
            <a:pPr algn="ctr"/>
            <a:r>
              <a:rPr lang="en-US" sz="4000" dirty="0">
                <a:solidFill>
                  <a:schemeClr val="bg1"/>
                </a:solidFill>
                <a:latin typeface="Aharoni" panose="02010803020104030203" pitchFamily="2" charset="-79"/>
                <a:cs typeface="Aharoni" panose="02010803020104030203" pitchFamily="2" charset="-79"/>
              </a:rPr>
              <a:t>I</a:t>
            </a:r>
          </a:p>
          <a:p>
            <a:pPr algn="ctr"/>
            <a:r>
              <a:rPr lang="en-US" sz="4000" dirty="0">
                <a:solidFill>
                  <a:schemeClr val="bg1"/>
                </a:solidFill>
                <a:latin typeface="Aharoni" panose="02010803020104030203" pitchFamily="2" charset="-79"/>
                <a:cs typeface="Aharoni" panose="02010803020104030203" pitchFamily="2" charset="-79"/>
              </a:rPr>
              <a:t>O</a:t>
            </a:r>
          </a:p>
          <a:p>
            <a:pPr algn="ctr"/>
            <a:r>
              <a:rPr lang="en-US" sz="4000" dirty="0">
                <a:solidFill>
                  <a:schemeClr val="bg1"/>
                </a:solidFill>
                <a:latin typeface="Aharoni" panose="02010803020104030203" pitchFamily="2" charset="-79"/>
                <a:cs typeface="Aharoni" panose="02010803020104030203" pitchFamily="2" charset="-79"/>
              </a:rPr>
              <a:t>N</a:t>
            </a:r>
          </a:p>
          <a:p>
            <a:endParaRPr lang="en-IN" sz="2800" dirty="0">
              <a:solidFill>
                <a:schemeClr val="bg1"/>
              </a:solidFill>
              <a:latin typeface="Aharoni" panose="02010803020104030203" pitchFamily="2" charset="-79"/>
              <a:cs typeface="Aharoni" panose="02010803020104030203" pitchFamily="2" charset="-79"/>
            </a:endParaRPr>
          </a:p>
        </p:txBody>
      </p:sp>
      <p:sp>
        <p:nvSpPr>
          <p:cNvPr id="11" name="TextBox 10">
            <a:extLst>
              <a:ext uri="{FF2B5EF4-FFF2-40B4-BE49-F238E27FC236}">
                <a16:creationId xmlns:a16="http://schemas.microsoft.com/office/drawing/2014/main" id="{8BDA1CF4-BF13-4F56-AE91-250A05E45D99}"/>
              </a:ext>
            </a:extLst>
          </p:cNvPr>
          <p:cNvSpPr txBox="1"/>
          <p:nvPr/>
        </p:nvSpPr>
        <p:spPr>
          <a:xfrm>
            <a:off x="3334966" y="2459504"/>
            <a:ext cx="2668622" cy="1938992"/>
          </a:xfrm>
          <a:prstGeom prst="rect">
            <a:avLst/>
          </a:prstGeom>
          <a:noFill/>
        </p:spPr>
        <p:txBody>
          <a:bodyPr wrap="square" rtlCol="0">
            <a:spAutoFit/>
          </a:bodyPr>
          <a:lstStyle/>
          <a:p>
            <a:pPr algn="ctr"/>
            <a:r>
              <a:rPr lang="en-US" sz="2400" b="0" i="0" dirty="0">
                <a:solidFill>
                  <a:schemeClr val="bg1"/>
                </a:solidFill>
                <a:effectLst/>
                <a:latin typeface="Bahnschrift Condensed" panose="020B0502040204020203" pitchFamily="34" charset="0"/>
              </a:rPr>
              <a:t>Promoting health awareness by empowering users to understand and manage specific body pain.</a:t>
            </a:r>
            <a:endParaRPr lang="en-IN" sz="2400" dirty="0">
              <a:solidFill>
                <a:schemeClr val="bg1"/>
              </a:solidFill>
              <a:latin typeface="Bahnschrift Condensed" panose="020B0502040204020203" pitchFamily="34" charset="0"/>
            </a:endParaRPr>
          </a:p>
        </p:txBody>
      </p:sp>
      <p:sp>
        <p:nvSpPr>
          <p:cNvPr id="12" name="TextBox 11">
            <a:extLst>
              <a:ext uri="{FF2B5EF4-FFF2-40B4-BE49-F238E27FC236}">
                <a16:creationId xmlns:a16="http://schemas.microsoft.com/office/drawing/2014/main" id="{041E2EE4-FF50-40C0-85C0-DCCDA59EE253}"/>
              </a:ext>
            </a:extLst>
          </p:cNvPr>
          <p:cNvSpPr txBox="1"/>
          <p:nvPr/>
        </p:nvSpPr>
        <p:spPr>
          <a:xfrm>
            <a:off x="6329465" y="2459504"/>
            <a:ext cx="2668622" cy="3046988"/>
          </a:xfrm>
          <a:prstGeom prst="rect">
            <a:avLst/>
          </a:prstGeom>
          <a:noFill/>
        </p:spPr>
        <p:txBody>
          <a:bodyPr wrap="square" rtlCol="0">
            <a:spAutoFit/>
          </a:bodyPr>
          <a:lstStyle/>
          <a:p>
            <a:pPr algn="ctr"/>
            <a:r>
              <a:rPr lang="en-US" sz="2400" b="0" i="0" dirty="0">
                <a:solidFill>
                  <a:schemeClr val="bg1"/>
                </a:solidFill>
                <a:effectLst/>
                <a:latin typeface="Bahnschrift Condensed" panose="020B0502040204020203" pitchFamily="34" charset="0"/>
                <a:cs typeface="Aharoni" panose="02010803020104030203" pitchFamily="2" charset="-79"/>
              </a:rPr>
              <a:t>HEALTHWIKI bridges the knowledge gap, providing visual insights into body pain for informed health decisions, fostering user understanding and agency.</a:t>
            </a:r>
            <a:endParaRPr lang="en-IN" sz="2400" dirty="0">
              <a:solidFill>
                <a:schemeClr val="bg1"/>
              </a:solidFill>
              <a:latin typeface="Bahnschrift Condensed" panose="020B0502040204020203" pitchFamily="34" charset="0"/>
              <a:cs typeface="Aharoni" panose="02010803020104030203" pitchFamily="2" charset="-79"/>
            </a:endParaRPr>
          </a:p>
        </p:txBody>
      </p:sp>
      <p:sp>
        <p:nvSpPr>
          <p:cNvPr id="13" name="TextBox 12">
            <a:extLst>
              <a:ext uri="{FF2B5EF4-FFF2-40B4-BE49-F238E27FC236}">
                <a16:creationId xmlns:a16="http://schemas.microsoft.com/office/drawing/2014/main" id="{032094C5-BA30-4018-B895-EE386474A143}"/>
              </a:ext>
            </a:extLst>
          </p:cNvPr>
          <p:cNvSpPr txBox="1"/>
          <p:nvPr/>
        </p:nvSpPr>
        <p:spPr>
          <a:xfrm>
            <a:off x="3349557" y="1690378"/>
            <a:ext cx="2668622" cy="523220"/>
          </a:xfrm>
          <a:prstGeom prst="rect">
            <a:avLst/>
          </a:prstGeom>
          <a:noFill/>
        </p:spPr>
        <p:txBody>
          <a:bodyPr wrap="square" rtlCol="0">
            <a:spAutoFit/>
          </a:bodyPr>
          <a:lstStyle/>
          <a:p>
            <a:pPr algn="ctr"/>
            <a:r>
              <a:rPr lang="en-US" sz="2800" b="1" dirty="0">
                <a:solidFill>
                  <a:schemeClr val="bg1"/>
                </a:solidFill>
                <a:latin typeface="Aharoni" panose="02010803020104030203" pitchFamily="2" charset="-79"/>
                <a:cs typeface="Aharoni" panose="02010803020104030203" pitchFamily="2" charset="-79"/>
              </a:rPr>
              <a:t>HEALTHWIKI</a:t>
            </a:r>
            <a:endParaRPr lang="en-IN" sz="2800" b="1" dirty="0">
              <a:solidFill>
                <a:schemeClr val="bg1"/>
              </a:solidFill>
              <a:latin typeface="Aharoni" panose="02010803020104030203" pitchFamily="2" charset="-79"/>
              <a:cs typeface="Aharoni" panose="02010803020104030203" pitchFamily="2" charset="-79"/>
            </a:endParaRPr>
          </a:p>
        </p:txBody>
      </p:sp>
      <p:sp>
        <p:nvSpPr>
          <p:cNvPr id="14" name="TextBox 13">
            <a:extLst>
              <a:ext uri="{FF2B5EF4-FFF2-40B4-BE49-F238E27FC236}">
                <a16:creationId xmlns:a16="http://schemas.microsoft.com/office/drawing/2014/main" id="{3EC42C22-08D1-4F65-BC6A-1B277CD928F6}"/>
              </a:ext>
            </a:extLst>
          </p:cNvPr>
          <p:cNvSpPr txBox="1"/>
          <p:nvPr/>
        </p:nvSpPr>
        <p:spPr>
          <a:xfrm>
            <a:off x="6329465" y="1259491"/>
            <a:ext cx="2668622" cy="954107"/>
          </a:xfrm>
          <a:prstGeom prst="rect">
            <a:avLst/>
          </a:prstGeom>
          <a:noFill/>
        </p:spPr>
        <p:txBody>
          <a:bodyPr wrap="square" rtlCol="0">
            <a:spAutoFit/>
          </a:bodyPr>
          <a:lstStyle/>
          <a:p>
            <a:pPr algn="ctr"/>
            <a:r>
              <a:rPr lang="en-IN" sz="2800" b="1" i="0" dirty="0">
                <a:solidFill>
                  <a:schemeClr val="bg1"/>
                </a:solidFill>
                <a:effectLst/>
                <a:latin typeface="Aharoni" panose="02010803020104030203" pitchFamily="2" charset="-79"/>
                <a:cs typeface="Aharoni" panose="02010803020104030203" pitchFamily="2" charset="-79"/>
              </a:rPr>
              <a:t>Enabling Awareness</a:t>
            </a:r>
            <a:endParaRPr lang="en-IN" sz="2800" b="1" dirty="0">
              <a:solidFill>
                <a:schemeClr val="bg1"/>
              </a:solidFill>
              <a:latin typeface="Aharoni" panose="02010803020104030203" pitchFamily="2" charset="-79"/>
              <a:cs typeface="Aharoni" panose="02010803020104030203" pitchFamily="2" charset="-79"/>
            </a:endParaRPr>
          </a:p>
        </p:txBody>
      </p:sp>
      <p:sp>
        <p:nvSpPr>
          <p:cNvPr id="17" name="TextBox 16">
            <a:extLst>
              <a:ext uri="{FF2B5EF4-FFF2-40B4-BE49-F238E27FC236}">
                <a16:creationId xmlns:a16="http://schemas.microsoft.com/office/drawing/2014/main" id="{BF072BEA-5D17-47BB-845A-C8E4C5A4175F}"/>
              </a:ext>
            </a:extLst>
          </p:cNvPr>
          <p:cNvSpPr txBox="1"/>
          <p:nvPr/>
        </p:nvSpPr>
        <p:spPr>
          <a:xfrm>
            <a:off x="9367735" y="1259490"/>
            <a:ext cx="2668622" cy="954107"/>
          </a:xfrm>
          <a:prstGeom prst="rect">
            <a:avLst/>
          </a:prstGeom>
          <a:noFill/>
        </p:spPr>
        <p:txBody>
          <a:bodyPr wrap="square" rtlCol="0">
            <a:spAutoFit/>
          </a:bodyPr>
          <a:lstStyle/>
          <a:p>
            <a:pPr algn="ctr"/>
            <a:r>
              <a:rPr lang="en-US" sz="2800" b="1" i="0" dirty="0">
                <a:solidFill>
                  <a:schemeClr val="bg1"/>
                </a:solidFill>
                <a:effectLst/>
                <a:latin typeface="Aharoni" panose="02010803020104030203" pitchFamily="2" charset="-79"/>
                <a:cs typeface="Aharoni" panose="02010803020104030203" pitchFamily="2" charset="-79"/>
              </a:rPr>
              <a:t>Impactful Change</a:t>
            </a:r>
          </a:p>
        </p:txBody>
      </p:sp>
      <p:sp>
        <p:nvSpPr>
          <p:cNvPr id="18" name="TextBox 17">
            <a:extLst>
              <a:ext uri="{FF2B5EF4-FFF2-40B4-BE49-F238E27FC236}">
                <a16:creationId xmlns:a16="http://schemas.microsoft.com/office/drawing/2014/main" id="{BD51B906-1EF0-4AE2-8D51-D13DEE346AC4}"/>
              </a:ext>
            </a:extLst>
          </p:cNvPr>
          <p:cNvSpPr txBox="1"/>
          <p:nvPr/>
        </p:nvSpPr>
        <p:spPr>
          <a:xfrm>
            <a:off x="9353144" y="2459504"/>
            <a:ext cx="2668622" cy="2677656"/>
          </a:xfrm>
          <a:prstGeom prst="rect">
            <a:avLst/>
          </a:prstGeom>
          <a:noFill/>
        </p:spPr>
        <p:txBody>
          <a:bodyPr wrap="square" rtlCol="0">
            <a:spAutoFit/>
          </a:bodyPr>
          <a:lstStyle/>
          <a:p>
            <a:pPr algn="ctr"/>
            <a:r>
              <a:rPr lang="en-US" sz="2400" b="0" i="0" dirty="0">
                <a:solidFill>
                  <a:schemeClr val="bg1"/>
                </a:solidFill>
                <a:effectLst/>
                <a:latin typeface="Bahnschrift Condensed" panose="020B0502040204020203" pitchFamily="34" charset="0"/>
              </a:rPr>
              <a:t>Tech-driven health insights for informed decisions </a:t>
            </a:r>
            <a:r>
              <a:rPr lang="en-IN" sz="2400" b="0" i="0" dirty="0">
                <a:solidFill>
                  <a:schemeClr val="bg1"/>
                </a:solidFill>
                <a:effectLst/>
                <a:latin typeface="Bahnschrift Condensed" panose="020B0502040204020203" pitchFamily="34" charset="0"/>
              </a:rPr>
              <a:t>Easily understand discomfort </a:t>
            </a:r>
            <a:r>
              <a:rPr lang="en-US" sz="2400" b="0" i="0" dirty="0">
                <a:solidFill>
                  <a:schemeClr val="bg1"/>
                </a:solidFill>
                <a:effectLst/>
                <a:latin typeface="Bahnschrift Condensed" panose="020B0502040204020203" pitchFamily="34" charset="0"/>
              </a:rPr>
              <a:t>and positive changes. Join us for a healthier, informed society.</a:t>
            </a:r>
            <a:endParaRPr lang="en-IN" sz="2400" dirty="0">
              <a:solidFill>
                <a:schemeClr val="bg1"/>
              </a:solidFill>
              <a:latin typeface="Bahnschrift Condensed" panose="020B0502040204020203" pitchFamily="34" charset="0"/>
            </a:endParaRPr>
          </a:p>
        </p:txBody>
      </p:sp>
      <p:pic>
        <p:nvPicPr>
          <p:cNvPr id="20" name="Graphic 19" descr="Heart with pulse">
            <a:extLst>
              <a:ext uri="{FF2B5EF4-FFF2-40B4-BE49-F238E27FC236}">
                <a16:creationId xmlns:a16="http://schemas.microsoft.com/office/drawing/2014/main" id="{652484BF-41D1-4DFD-A061-D9F588718C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2077" y="5609353"/>
            <a:ext cx="914400" cy="914400"/>
          </a:xfrm>
          <a:prstGeom prst="rect">
            <a:avLst/>
          </a:prstGeom>
        </p:spPr>
      </p:pic>
      <p:pic>
        <p:nvPicPr>
          <p:cNvPr id="22" name="Graphic 21" descr="Deciduous tree">
            <a:extLst>
              <a:ext uri="{FF2B5EF4-FFF2-40B4-BE49-F238E27FC236}">
                <a16:creationId xmlns:a16="http://schemas.microsoft.com/office/drawing/2014/main" id="{255DD53A-D8E9-4D68-A3E0-12FD2CDD16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21166" y="5609353"/>
            <a:ext cx="914400" cy="914400"/>
          </a:xfrm>
          <a:prstGeom prst="rect">
            <a:avLst/>
          </a:prstGeom>
        </p:spPr>
      </p:pic>
      <p:pic>
        <p:nvPicPr>
          <p:cNvPr id="24" name="Graphic 23" descr="Circles with arrows">
            <a:extLst>
              <a:ext uri="{FF2B5EF4-FFF2-40B4-BE49-F238E27FC236}">
                <a16:creationId xmlns:a16="http://schemas.microsoft.com/office/drawing/2014/main" id="{9B98EFB4-6603-46BE-B939-0E1D1E32CD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5392" y="5506492"/>
            <a:ext cx="914400" cy="914400"/>
          </a:xfrm>
          <a:prstGeom prst="rect">
            <a:avLst/>
          </a:prstGeom>
        </p:spPr>
      </p:pic>
    </p:spTree>
    <p:extLst>
      <p:ext uri="{BB962C8B-B14F-4D97-AF65-F5344CB8AC3E}">
        <p14:creationId xmlns:p14="http://schemas.microsoft.com/office/powerpoint/2010/main" val="3210344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750" fill="hold"/>
                                        <p:tgtEl>
                                          <p:spTgt spid="8"/>
                                        </p:tgtEl>
                                        <p:attrNameLst>
                                          <p:attrName>ppt_x</p:attrName>
                                        </p:attrNameLst>
                                      </p:cBhvr>
                                      <p:tavLst>
                                        <p:tav tm="0">
                                          <p:val>
                                            <p:strVal val="0-#ppt_w/2"/>
                                          </p:val>
                                        </p:tav>
                                        <p:tav tm="100000">
                                          <p:val>
                                            <p:strVal val="#ppt_x"/>
                                          </p:val>
                                        </p:tav>
                                      </p:tavLst>
                                    </p:anim>
                                    <p:anim calcmode="lin" valueType="num">
                                      <p:cBhvr additive="base">
                                        <p:cTn id="14" dur="7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750" fill="hold"/>
                                        <p:tgtEl>
                                          <p:spTgt spid="7"/>
                                        </p:tgtEl>
                                        <p:attrNameLst>
                                          <p:attrName>ppt_x</p:attrName>
                                        </p:attrNameLst>
                                      </p:cBhvr>
                                      <p:tavLst>
                                        <p:tav tm="0">
                                          <p:val>
                                            <p:strVal val="0-#ppt_w/2"/>
                                          </p:val>
                                        </p:tav>
                                        <p:tav tm="100000">
                                          <p:val>
                                            <p:strVal val="#ppt_x"/>
                                          </p:val>
                                        </p:tav>
                                      </p:tavLst>
                                    </p:anim>
                                    <p:anim calcmode="lin" valueType="num">
                                      <p:cBhvr additive="base">
                                        <p:cTn id="20" dur="7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750" fill="hold"/>
                                        <p:tgtEl>
                                          <p:spTgt spid="6"/>
                                        </p:tgtEl>
                                        <p:attrNameLst>
                                          <p:attrName>ppt_x</p:attrName>
                                        </p:attrNameLst>
                                      </p:cBhvr>
                                      <p:tavLst>
                                        <p:tav tm="0">
                                          <p:val>
                                            <p:strVal val="0-#ppt_w/2"/>
                                          </p:val>
                                        </p:tav>
                                        <p:tav tm="100000">
                                          <p:val>
                                            <p:strVal val="#ppt_x"/>
                                          </p:val>
                                        </p:tav>
                                      </p:tavLst>
                                    </p:anim>
                                    <p:anim calcmode="lin" valueType="num">
                                      <p:cBhvr additive="base">
                                        <p:cTn id="26"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1F9878-140B-4F3D-BA75-489CAE1B890A}"/>
              </a:ext>
            </a:extLst>
          </p:cNvPr>
          <p:cNvSpPr txBox="1"/>
          <p:nvPr/>
        </p:nvSpPr>
        <p:spPr>
          <a:xfrm>
            <a:off x="319454" y="12680"/>
            <a:ext cx="11553092" cy="1107996"/>
          </a:xfrm>
          <a:prstGeom prst="rect">
            <a:avLst/>
          </a:prstGeom>
          <a:noFill/>
        </p:spPr>
        <p:txBody>
          <a:bodyPr wrap="square" rtlCol="0">
            <a:spAutoFit/>
          </a:bodyPr>
          <a:lstStyle/>
          <a:p>
            <a:pPr algn="ctr"/>
            <a:r>
              <a:rPr lang="en-US" sz="660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LITERATURE SURVEY</a:t>
            </a:r>
            <a:endParaRPr lang="en-IN" sz="660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0673D1DE-BEBB-4A79-A00F-AB1306A277A3}"/>
              </a:ext>
            </a:extLst>
          </p:cNvPr>
          <p:cNvSpPr txBox="1"/>
          <p:nvPr/>
        </p:nvSpPr>
        <p:spPr>
          <a:xfrm>
            <a:off x="319454" y="1120676"/>
            <a:ext cx="3191256" cy="2031325"/>
          </a:xfrm>
          <a:prstGeom prst="rect">
            <a:avLst/>
          </a:prstGeom>
          <a:noFill/>
        </p:spPr>
        <p:txBody>
          <a:bodyPr wrap="square" rtlCol="0" anchor="b">
            <a:spAutoFit/>
          </a:bodyPr>
          <a:lstStyle/>
          <a:p>
            <a:pPr algn="ctr"/>
            <a:r>
              <a:rPr lang="en-US" dirty="0">
                <a:latin typeface="Aharoni" panose="02010803020104030203" pitchFamily="2" charset="-79"/>
                <a:cs typeface="Aharoni" panose="02010803020104030203" pitchFamily="2" charset="-79"/>
              </a:rPr>
              <a:t>BACKGROUND</a:t>
            </a:r>
          </a:p>
          <a:p>
            <a:pPr algn="ctr">
              <a:buFont typeface="Arial" panose="020B0604020202020204" pitchFamily="34" charset="0"/>
              <a:buChar char="•"/>
            </a:pPr>
            <a:r>
              <a:rPr lang="en-US" b="0" i="0" dirty="0">
                <a:solidFill>
                  <a:schemeClr val="accent1">
                    <a:lumMod val="50000"/>
                  </a:schemeClr>
                </a:solidFill>
                <a:effectLst/>
                <a:latin typeface="Aharoni" panose="02010803020104030203" pitchFamily="2" charset="-79"/>
                <a:cs typeface="Aharoni" panose="02010803020104030203" pitchFamily="2" charset="-79"/>
              </a:rPr>
              <a:t>Explored existing health platforms online.</a:t>
            </a:r>
          </a:p>
          <a:p>
            <a:pPr algn="ctr">
              <a:buFont typeface="Arial" panose="020B0604020202020204" pitchFamily="34" charset="0"/>
              <a:buChar char="•"/>
            </a:pPr>
            <a:r>
              <a:rPr lang="en-US" b="0" i="0" dirty="0">
                <a:solidFill>
                  <a:schemeClr val="accent1">
                    <a:lumMod val="50000"/>
                  </a:schemeClr>
                </a:solidFill>
                <a:effectLst/>
                <a:latin typeface="Aharoni" panose="02010803020104030203" pitchFamily="2" charset="-79"/>
                <a:cs typeface="Aharoni" panose="02010803020104030203" pitchFamily="2" charset="-79"/>
              </a:rPr>
              <a:t>Identified the need for accessible health information.</a:t>
            </a:r>
          </a:p>
          <a:p>
            <a:pPr algn="ctr"/>
            <a:endParaRPr lang="en-IN" dirty="0">
              <a:latin typeface="Aharoni" panose="02010803020104030203" pitchFamily="2" charset="-79"/>
              <a:cs typeface="Aharoni" panose="02010803020104030203" pitchFamily="2" charset="-79"/>
            </a:endParaRPr>
          </a:p>
        </p:txBody>
      </p:sp>
      <p:sp>
        <p:nvSpPr>
          <p:cNvPr id="7" name="TextBox 6">
            <a:extLst>
              <a:ext uri="{FF2B5EF4-FFF2-40B4-BE49-F238E27FC236}">
                <a16:creationId xmlns:a16="http://schemas.microsoft.com/office/drawing/2014/main" id="{911DADF9-5FBA-40FD-86FE-234F52F21357}"/>
              </a:ext>
            </a:extLst>
          </p:cNvPr>
          <p:cNvSpPr txBox="1"/>
          <p:nvPr/>
        </p:nvSpPr>
        <p:spPr>
          <a:xfrm>
            <a:off x="4273296" y="1120676"/>
            <a:ext cx="3191256" cy="2308324"/>
          </a:xfrm>
          <a:prstGeom prst="rect">
            <a:avLst/>
          </a:prstGeom>
          <a:noFill/>
        </p:spPr>
        <p:txBody>
          <a:bodyPr wrap="square" rtlCol="0" anchor="ctr">
            <a:spAutoFit/>
          </a:bodyPr>
          <a:lstStyle/>
          <a:p>
            <a:pPr algn="ctr"/>
            <a:r>
              <a:rPr lang="en-US">
                <a:latin typeface="Aharoni" panose="02010803020104030203" pitchFamily="2" charset="-79"/>
                <a:cs typeface="Aharoni" panose="02010803020104030203" pitchFamily="2" charset="-79"/>
              </a:rPr>
              <a:t>RELATED WORK</a:t>
            </a:r>
          </a:p>
          <a:p>
            <a:pPr algn="ctr">
              <a:buFont typeface="Arial" panose="020B0604020202020204" pitchFamily="34" charset="0"/>
              <a:buChar char="•"/>
            </a:pPr>
            <a:r>
              <a:rPr lang="en-US" b="0" i="0">
                <a:solidFill>
                  <a:schemeClr val="accent1">
                    <a:lumMod val="50000"/>
                  </a:schemeClr>
                </a:solidFill>
                <a:effectLst/>
                <a:latin typeface="Aharoni" panose="02010803020104030203" pitchFamily="2" charset="-79"/>
                <a:cs typeface="Aharoni" panose="02010803020104030203" pitchFamily="2" charset="-79"/>
              </a:rPr>
              <a:t>Reviewed interactive anatomy apps and health websites.</a:t>
            </a:r>
          </a:p>
          <a:p>
            <a:pPr algn="ctr">
              <a:buFont typeface="Arial" panose="020B0604020202020204" pitchFamily="34" charset="0"/>
              <a:buChar char="•"/>
            </a:pPr>
            <a:r>
              <a:rPr lang="en-US" b="0" i="0">
                <a:solidFill>
                  <a:schemeClr val="accent1">
                    <a:lumMod val="50000"/>
                  </a:schemeClr>
                </a:solidFill>
                <a:effectLst/>
                <a:latin typeface="Aharoni" panose="02010803020104030203" pitchFamily="2" charset="-79"/>
                <a:cs typeface="Aharoni" panose="02010803020104030203" pitchFamily="2" charset="-79"/>
              </a:rPr>
              <a:t>Examined visualization techniques in medical information.</a:t>
            </a:r>
          </a:p>
          <a:p>
            <a:pPr algn="ctr"/>
            <a:endParaRPr lang="en-IN">
              <a:latin typeface="Aharoni" panose="02010803020104030203" pitchFamily="2" charset="-79"/>
              <a:cs typeface="Aharoni" panose="02010803020104030203" pitchFamily="2" charset="-79"/>
            </a:endParaRPr>
          </a:p>
        </p:txBody>
      </p:sp>
      <p:sp>
        <p:nvSpPr>
          <p:cNvPr id="8" name="TextBox 7">
            <a:extLst>
              <a:ext uri="{FF2B5EF4-FFF2-40B4-BE49-F238E27FC236}">
                <a16:creationId xmlns:a16="http://schemas.microsoft.com/office/drawing/2014/main" id="{1E1D90E3-432D-4278-B977-E12734FCB043}"/>
              </a:ext>
            </a:extLst>
          </p:cNvPr>
          <p:cNvSpPr txBox="1"/>
          <p:nvPr/>
        </p:nvSpPr>
        <p:spPr>
          <a:xfrm>
            <a:off x="8363712" y="1120676"/>
            <a:ext cx="3191256" cy="2031325"/>
          </a:xfrm>
          <a:prstGeom prst="rect">
            <a:avLst/>
          </a:prstGeom>
          <a:noFill/>
        </p:spPr>
        <p:txBody>
          <a:bodyPr wrap="square" rtlCol="0" anchor="ctr">
            <a:spAutoFit/>
          </a:bodyPr>
          <a:lstStyle/>
          <a:p>
            <a:pPr algn="ctr"/>
            <a:r>
              <a:rPr lang="en-US">
                <a:latin typeface="Aharoni" panose="02010803020104030203" pitchFamily="2" charset="-79"/>
                <a:cs typeface="Aharoni" panose="02010803020104030203" pitchFamily="2" charset="-79"/>
              </a:rPr>
              <a:t>USER NEEDS</a:t>
            </a:r>
          </a:p>
          <a:p>
            <a:pPr algn="ctr">
              <a:buFont typeface="Arial" panose="020B0604020202020204" pitchFamily="34" charset="0"/>
              <a:buChar char="•"/>
            </a:pPr>
            <a:r>
              <a:rPr lang="en-US" b="0" i="0">
                <a:solidFill>
                  <a:schemeClr val="accent1">
                    <a:lumMod val="50000"/>
                  </a:schemeClr>
                </a:solidFill>
                <a:effectLst/>
                <a:latin typeface="Aharoni" panose="02010803020104030203" pitchFamily="2" charset="-79"/>
                <a:cs typeface="Aharoni" panose="02010803020104030203" pitchFamily="2" charset="-79"/>
              </a:rPr>
              <a:t>Investigated user preferences in online health information.</a:t>
            </a:r>
          </a:p>
          <a:p>
            <a:pPr algn="ctr">
              <a:buFont typeface="Arial" panose="020B0604020202020204" pitchFamily="34" charset="0"/>
              <a:buChar char="•"/>
            </a:pPr>
            <a:r>
              <a:rPr lang="en-US" b="0" i="0">
                <a:solidFill>
                  <a:schemeClr val="accent1">
                    <a:lumMod val="50000"/>
                  </a:schemeClr>
                </a:solidFill>
                <a:effectLst/>
                <a:latin typeface="Aharoni" panose="02010803020104030203" pitchFamily="2" charset="-79"/>
                <a:cs typeface="Aharoni" panose="02010803020104030203" pitchFamily="2" charset="-79"/>
              </a:rPr>
              <a:t>Explored demand for user-friendly health platforms.</a:t>
            </a:r>
          </a:p>
          <a:p>
            <a:pPr algn="ctr"/>
            <a:endParaRPr lang="en-IN">
              <a:latin typeface="Aharoni" panose="02010803020104030203" pitchFamily="2" charset="-79"/>
              <a:cs typeface="Aharoni" panose="02010803020104030203" pitchFamily="2" charset="-79"/>
            </a:endParaRPr>
          </a:p>
        </p:txBody>
      </p:sp>
      <p:sp>
        <p:nvSpPr>
          <p:cNvPr id="9" name="TextBox 8">
            <a:extLst>
              <a:ext uri="{FF2B5EF4-FFF2-40B4-BE49-F238E27FC236}">
                <a16:creationId xmlns:a16="http://schemas.microsoft.com/office/drawing/2014/main" id="{F40C2176-51B8-4A2A-8CE2-8FD9D9C469E8}"/>
              </a:ext>
            </a:extLst>
          </p:cNvPr>
          <p:cNvSpPr txBox="1"/>
          <p:nvPr/>
        </p:nvSpPr>
        <p:spPr>
          <a:xfrm>
            <a:off x="319454" y="3152001"/>
            <a:ext cx="3191256" cy="2585323"/>
          </a:xfrm>
          <a:prstGeom prst="rect">
            <a:avLst/>
          </a:prstGeom>
          <a:noFill/>
        </p:spPr>
        <p:txBody>
          <a:bodyPr wrap="square" rtlCol="0" anchor="ctr">
            <a:spAutoFit/>
          </a:bodyPr>
          <a:lstStyle/>
          <a:p>
            <a:pPr algn="ctr"/>
            <a:r>
              <a:rPr lang="en-US">
                <a:latin typeface="Aharoni" panose="02010803020104030203" pitchFamily="2" charset="-79"/>
                <a:cs typeface="Aharoni" panose="02010803020104030203" pitchFamily="2" charset="-79"/>
              </a:rPr>
              <a:t>TECHNOLOGICAL SOLUTIONS</a:t>
            </a:r>
          </a:p>
          <a:p>
            <a:pPr algn="ctr">
              <a:buFont typeface="Arial" panose="020B0604020202020204" pitchFamily="34" charset="0"/>
              <a:buChar char="•"/>
            </a:pPr>
            <a:r>
              <a:rPr lang="en-US" b="0" i="0">
                <a:solidFill>
                  <a:schemeClr val="accent1">
                    <a:lumMod val="50000"/>
                  </a:schemeClr>
                </a:solidFill>
                <a:effectLst/>
                <a:latin typeface="Aharoni" panose="02010803020104030203" pitchFamily="2" charset="-79"/>
                <a:cs typeface="Aharoni" panose="02010803020104030203" pitchFamily="2" charset="-79"/>
              </a:rPr>
              <a:t>Explored 3D modeling and interactive interfaces in similar applications.</a:t>
            </a:r>
          </a:p>
          <a:p>
            <a:pPr algn="ctr">
              <a:buFont typeface="Arial" panose="020B0604020202020204" pitchFamily="34" charset="0"/>
              <a:buChar char="•"/>
            </a:pPr>
            <a:r>
              <a:rPr lang="en-US" b="0" i="0">
                <a:solidFill>
                  <a:schemeClr val="accent1">
                    <a:lumMod val="50000"/>
                  </a:schemeClr>
                </a:solidFill>
                <a:effectLst/>
                <a:latin typeface="Aharoni" panose="02010803020104030203" pitchFamily="2" charset="-79"/>
                <a:cs typeface="Aharoni" panose="02010803020104030203" pitchFamily="2" charset="-79"/>
              </a:rPr>
              <a:t>Considered emerging technologies in health data visualization.</a:t>
            </a:r>
          </a:p>
          <a:p>
            <a:pPr algn="ctr"/>
            <a:endParaRPr lang="en-IN">
              <a:latin typeface="Aharoni" panose="02010803020104030203" pitchFamily="2" charset="-79"/>
              <a:cs typeface="Aharoni" panose="02010803020104030203" pitchFamily="2" charset="-79"/>
            </a:endParaRPr>
          </a:p>
        </p:txBody>
      </p:sp>
      <p:sp>
        <p:nvSpPr>
          <p:cNvPr id="10" name="TextBox 9">
            <a:extLst>
              <a:ext uri="{FF2B5EF4-FFF2-40B4-BE49-F238E27FC236}">
                <a16:creationId xmlns:a16="http://schemas.microsoft.com/office/drawing/2014/main" id="{9571442A-04FD-4CFE-86B6-58E3617AC653}"/>
              </a:ext>
            </a:extLst>
          </p:cNvPr>
          <p:cNvSpPr txBox="1"/>
          <p:nvPr/>
        </p:nvSpPr>
        <p:spPr>
          <a:xfrm>
            <a:off x="4273296" y="3152001"/>
            <a:ext cx="3191256" cy="3416320"/>
          </a:xfrm>
          <a:prstGeom prst="rect">
            <a:avLst/>
          </a:prstGeom>
          <a:noFill/>
        </p:spPr>
        <p:txBody>
          <a:bodyPr wrap="square" rtlCol="0" anchor="ctr">
            <a:spAutoFit/>
          </a:bodyPr>
          <a:lstStyle/>
          <a:p>
            <a:pPr algn="ctr"/>
            <a:r>
              <a:rPr lang="en-US">
                <a:latin typeface="Aharoni" panose="02010803020104030203" pitchFamily="2" charset="-79"/>
                <a:cs typeface="Aharoni" panose="02010803020104030203" pitchFamily="2" charset="-79"/>
              </a:rPr>
              <a:t>GAPS IN EXISTING SOLUTIONS</a:t>
            </a:r>
          </a:p>
          <a:p>
            <a:pPr algn="ctr">
              <a:buFont typeface="Arial" panose="020B0604020202020204" pitchFamily="34" charset="0"/>
              <a:buChar char="•"/>
            </a:pPr>
            <a:r>
              <a:rPr lang="en-US" b="0" i="0">
                <a:solidFill>
                  <a:schemeClr val="accent1">
                    <a:lumMod val="50000"/>
                  </a:schemeClr>
                </a:solidFill>
                <a:effectLst/>
                <a:latin typeface="Aharoni" panose="02010803020104030203" pitchFamily="2" charset="-79"/>
                <a:cs typeface="Aharoni" panose="02010803020104030203" pitchFamily="2" charset="-79"/>
              </a:rPr>
              <a:t>Identified limitations in current platforms, emphasizing user interaction and accessibility.</a:t>
            </a:r>
          </a:p>
          <a:p>
            <a:pPr algn="ctr">
              <a:buFont typeface="Arial" panose="020B0604020202020204" pitchFamily="34" charset="0"/>
              <a:buChar char="•"/>
            </a:pPr>
            <a:r>
              <a:rPr lang="en-US" b="0" i="0">
                <a:solidFill>
                  <a:schemeClr val="accent1">
                    <a:lumMod val="50000"/>
                  </a:schemeClr>
                </a:solidFill>
                <a:effectLst/>
                <a:latin typeface="Aharoni" panose="02010803020104030203" pitchFamily="2" charset="-79"/>
                <a:cs typeface="Aharoni" panose="02010803020104030203" pitchFamily="2" charset="-79"/>
              </a:rPr>
              <a:t>Highlighted the need for a visually informative and user-friendly health platform.</a:t>
            </a:r>
          </a:p>
          <a:p>
            <a:pPr algn="ctr"/>
            <a:endParaRPr lang="en-IN">
              <a:latin typeface="Aharoni" panose="02010803020104030203" pitchFamily="2" charset="-79"/>
              <a:cs typeface="Aharoni" panose="02010803020104030203" pitchFamily="2" charset="-79"/>
            </a:endParaRPr>
          </a:p>
        </p:txBody>
      </p:sp>
      <p:sp>
        <p:nvSpPr>
          <p:cNvPr id="11" name="TextBox 10">
            <a:extLst>
              <a:ext uri="{FF2B5EF4-FFF2-40B4-BE49-F238E27FC236}">
                <a16:creationId xmlns:a16="http://schemas.microsoft.com/office/drawing/2014/main" id="{881DCFEF-F190-4DC7-8155-72E667E1286E}"/>
              </a:ext>
            </a:extLst>
          </p:cNvPr>
          <p:cNvSpPr txBox="1"/>
          <p:nvPr/>
        </p:nvSpPr>
        <p:spPr>
          <a:xfrm>
            <a:off x="8363712" y="3152001"/>
            <a:ext cx="3191256" cy="4339650"/>
          </a:xfrm>
          <a:prstGeom prst="rect">
            <a:avLst/>
          </a:prstGeom>
          <a:noFill/>
        </p:spPr>
        <p:txBody>
          <a:bodyPr wrap="square" rtlCol="0" anchor="ctr">
            <a:spAutoFit/>
          </a:bodyPr>
          <a:lstStyle/>
          <a:p>
            <a:pPr algn="ctr"/>
            <a:r>
              <a:rPr lang="en-US">
                <a:latin typeface="Aharoni" panose="02010803020104030203" pitchFamily="2" charset="-79"/>
                <a:cs typeface="Aharoni" panose="02010803020104030203" pitchFamily="2" charset="-79"/>
              </a:rPr>
              <a:t>GAPS IN EXISTING SOLUTIONS</a:t>
            </a:r>
          </a:p>
          <a:p>
            <a:pPr algn="ctr">
              <a:buFont typeface="Arial" panose="020B0604020202020204" pitchFamily="34" charset="0"/>
              <a:buChar char="•"/>
            </a:pPr>
            <a:r>
              <a:rPr lang="en-US" sz="1700" b="0" i="0">
                <a:solidFill>
                  <a:schemeClr val="accent1">
                    <a:lumMod val="50000"/>
                  </a:schemeClr>
                </a:solidFill>
                <a:effectLst/>
                <a:latin typeface="Aharoni" panose="02010803020104030203" pitchFamily="2" charset="-79"/>
                <a:cs typeface="Aharoni" panose="02010803020104030203" pitchFamily="2" charset="-79"/>
              </a:rPr>
              <a:t>Found inspiration in studies and platforms that addressed identified gaps.</a:t>
            </a:r>
          </a:p>
          <a:p>
            <a:pPr algn="ctr">
              <a:buFont typeface="Arial" panose="020B0604020202020204" pitchFamily="34" charset="0"/>
              <a:buChar char="•"/>
            </a:pPr>
            <a:r>
              <a:rPr lang="en-US" sz="1700" b="0" i="0">
                <a:solidFill>
                  <a:schemeClr val="accent1">
                    <a:lumMod val="50000"/>
                  </a:schemeClr>
                </a:solidFill>
                <a:effectLst/>
                <a:latin typeface="Aharoni" panose="02010803020104030203" pitchFamily="2" charset="-79"/>
                <a:cs typeface="Aharoni" panose="02010803020104030203" pitchFamily="2" charset="-79"/>
              </a:rPr>
              <a:t>Guided the development of HEALTHWIKI based on literature survey insights.</a:t>
            </a:r>
          </a:p>
          <a:p>
            <a:pPr algn="ctr"/>
            <a:r>
              <a:rPr lang="en-US" sz="1700" b="0" i="0">
                <a:solidFill>
                  <a:schemeClr val="accent1">
                    <a:lumMod val="50000"/>
                  </a:schemeClr>
                </a:solidFill>
                <a:effectLst/>
                <a:latin typeface="Aharoni" panose="02010803020104030203" pitchFamily="2" charset="-79"/>
                <a:cs typeface="Aharoni" panose="02010803020104030203" pitchFamily="2" charset="-79"/>
              </a:rPr>
              <a:t>Our literature survey forms the foundation for HEALTHWIKI ensuring it meets user needs and addresses gaps in existing health platforms.</a:t>
            </a:r>
          </a:p>
          <a:p>
            <a:pPr algn="ctr"/>
            <a:br>
              <a:rPr lang="en-US"/>
            </a:br>
            <a:endParaRPr lang="en-IN">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035757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3C73B5C-BA7F-457D-BF79-8B3DE64DA15F}"/>
              </a:ext>
            </a:extLst>
          </p:cNvPr>
          <p:cNvSpPr/>
          <p:nvPr/>
        </p:nvSpPr>
        <p:spPr>
          <a:xfrm>
            <a:off x="-4305993" y="2001520"/>
            <a:ext cx="4305993" cy="1168400"/>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Explored existing health platforms online and identified the need for accessible health information. </a:t>
            </a:r>
            <a:endParaRPr lang="en-IN" sz="1600" dirty="0">
              <a:solidFill>
                <a:schemeClr val="tx1"/>
              </a:solidFill>
              <a:latin typeface="Gotham Black" pitchFamily="50" charset="0"/>
            </a:endParaRPr>
          </a:p>
        </p:txBody>
      </p:sp>
      <p:sp>
        <p:nvSpPr>
          <p:cNvPr id="13" name="Rectangle 12">
            <a:extLst>
              <a:ext uri="{FF2B5EF4-FFF2-40B4-BE49-F238E27FC236}">
                <a16:creationId xmlns:a16="http://schemas.microsoft.com/office/drawing/2014/main" id="{C3371B02-C690-4988-85A6-AC548C3DD3B1}"/>
              </a:ext>
            </a:extLst>
          </p:cNvPr>
          <p:cNvSpPr/>
          <p:nvPr/>
        </p:nvSpPr>
        <p:spPr>
          <a:xfrm>
            <a:off x="-4305994" y="3657138"/>
            <a:ext cx="4305993" cy="1168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Reviewed interactive anatomy apps and health websites, examining visualization techniques. </a:t>
            </a:r>
            <a:endParaRPr lang="en-IN" sz="1600" dirty="0">
              <a:solidFill>
                <a:schemeClr val="tx1"/>
              </a:solidFill>
              <a:latin typeface="Gotham Black" pitchFamily="50" charset="0"/>
            </a:endParaRPr>
          </a:p>
        </p:txBody>
      </p:sp>
      <p:sp>
        <p:nvSpPr>
          <p:cNvPr id="14" name="Rectangle 13">
            <a:extLst>
              <a:ext uri="{FF2B5EF4-FFF2-40B4-BE49-F238E27FC236}">
                <a16:creationId xmlns:a16="http://schemas.microsoft.com/office/drawing/2014/main" id="{3A6D6DE6-71C4-46A9-9455-DB095218C58A}"/>
              </a:ext>
            </a:extLst>
          </p:cNvPr>
          <p:cNvSpPr/>
          <p:nvPr/>
        </p:nvSpPr>
        <p:spPr>
          <a:xfrm>
            <a:off x="-4296765" y="5374640"/>
            <a:ext cx="4317077" cy="1168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Investigated user preferences in online health information and explored the demand for user-friendly platforms.</a:t>
            </a:r>
            <a:endParaRPr lang="en-IN" sz="1600" b="0" i="0" dirty="0">
              <a:solidFill>
                <a:schemeClr val="bg1"/>
              </a:solidFill>
              <a:effectLst/>
              <a:latin typeface="Söhne"/>
            </a:endParaRPr>
          </a:p>
        </p:txBody>
      </p:sp>
      <p:sp>
        <p:nvSpPr>
          <p:cNvPr id="3" name="Rectangle 2">
            <a:extLst>
              <a:ext uri="{FF2B5EF4-FFF2-40B4-BE49-F238E27FC236}">
                <a16:creationId xmlns:a16="http://schemas.microsoft.com/office/drawing/2014/main" id="{16768AFA-5DCE-490B-8B37-BC0060BB08C3}"/>
              </a:ext>
            </a:extLst>
          </p:cNvPr>
          <p:cNvSpPr/>
          <p:nvPr/>
        </p:nvSpPr>
        <p:spPr>
          <a:xfrm>
            <a:off x="0" y="1939636"/>
            <a:ext cx="1235821" cy="46034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C4D532D8-6E91-4E11-A756-D008CE04A000}"/>
              </a:ext>
            </a:extLst>
          </p:cNvPr>
          <p:cNvSpPr/>
          <p:nvPr/>
        </p:nvSpPr>
        <p:spPr>
          <a:xfrm>
            <a:off x="0" y="1970578"/>
            <a:ext cx="1235821" cy="46034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30207B22-687C-4C11-9A69-6601024707E5}"/>
              </a:ext>
            </a:extLst>
          </p:cNvPr>
          <p:cNvSpPr/>
          <p:nvPr/>
        </p:nvSpPr>
        <p:spPr>
          <a:xfrm>
            <a:off x="425794" y="5374640"/>
            <a:ext cx="5485477" cy="1168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Aharoni" panose="02010803020104030203" pitchFamily="2" charset="-79"/>
                <a:cs typeface="Aharoni" panose="02010803020104030203" pitchFamily="2" charset="-79"/>
              </a:rPr>
              <a:t>USER NEEDS</a:t>
            </a:r>
            <a:endParaRPr lang="en-IN" sz="2800" dirty="0">
              <a:solidFill>
                <a:schemeClr val="bg1"/>
              </a:solidFill>
              <a:latin typeface="Aharoni" panose="02010803020104030203" pitchFamily="2" charset="-79"/>
              <a:cs typeface="Aharoni" panose="02010803020104030203" pitchFamily="2" charset="-79"/>
            </a:endParaRPr>
          </a:p>
        </p:txBody>
      </p:sp>
      <p:sp>
        <p:nvSpPr>
          <p:cNvPr id="9" name="Rectangle 8">
            <a:extLst>
              <a:ext uri="{FF2B5EF4-FFF2-40B4-BE49-F238E27FC236}">
                <a16:creationId xmlns:a16="http://schemas.microsoft.com/office/drawing/2014/main" id="{3364DB5A-9C35-428D-B380-AC9F5F8CACE2}"/>
              </a:ext>
            </a:extLst>
          </p:cNvPr>
          <p:cNvSpPr/>
          <p:nvPr/>
        </p:nvSpPr>
        <p:spPr>
          <a:xfrm>
            <a:off x="436878" y="3688080"/>
            <a:ext cx="5463309" cy="1168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haroni" panose="02010803020104030203" pitchFamily="2" charset="-79"/>
                <a:cs typeface="Aharoni" panose="02010803020104030203" pitchFamily="2" charset="-79"/>
              </a:rPr>
              <a:t>RELATED WORK</a:t>
            </a:r>
          </a:p>
        </p:txBody>
      </p:sp>
      <p:sp>
        <p:nvSpPr>
          <p:cNvPr id="23" name="Rectangle 22">
            <a:extLst>
              <a:ext uri="{FF2B5EF4-FFF2-40B4-BE49-F238E27FC236}">
                <a16:creationId xmlns:a16="http://schemas.microsoft.com/office/drawing/2014/main" id="{9D561A3B-78C4-4495-98F1-796815ADEA11}"/>
              </a:ext>
            </a:extLst>
          </p:cNvPr>
          <p:cNvSpPr/>
          <p:nvPr/>
        </p:nvSpPr>
        <p:spPr>
          <a:xfrm>
            <a:off x="6280730" y="2001520"/>
            <a:ext cx="1168400" cy="11684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latin typeface="Gotham Black" pitchFamily="50" charset="0"/>
              </a:rPr>
              <a:t> </a:t>
            </a:r>
            <a:r>
              <a:rPr lang="en-US" sz="4800" dirty="0">
                <a:solidFill>
                  <a:schemeClr val="bg1"/>
                </a:solidFill>
                <a:latin typeface="Gotham Black" pitchFamily="50" charset="0"/>
              </a:rPr>
              <a:t>4</a:t>
            </a:r>
            <a:r>
              <a:rPr lang="en-US" sz="4800" dirty="0">
                <a:solidFill>
                  <a:schemeClr val="tx1"/>
                </a:solidFill>
                <a:latin typeface="Gotham Black" pitchFamily="50" charset="0"/>
              </a:rPr>
              <a:t>	</a:t>
            </a:r>
            <a:endParaRPr lang="en-IN" sz="4800" dirty="0">
              <a:solidFill>
                <a:schemeClr val="tx1"/>
              </a:solidFill>
              <a:latin typeface="Gotham Black" pitchFamily="50" charset="0"/>
            </a:endParaRPr>
          </a:p>
        </p:txBody>
      </p:sp>
      <p:sp>
        <p:nvSpPr>
          <p:cNvPr id="24" name="Rectangle 23">
            <a:extLst>
              <a:ext uri="{FF2B5EF4-FFF2-40B4-BE49-F238E27FC236}">
                <a16:creationId xmlns:a16="http://schemas.microsoft.com/office/drawing/2014/main" id="{0D8CA2B5-DF71-4A49-BDB0-3D4838FAC4B5}"/>
              </a:ext>
            </a:extLst>
          </p:cNvPr>
          <p:cNvSpPr/>
          <p:nvPr/>
        </p:nvSpPr>
        <p:spPr>
          <a:xfrm>
            <a:off x="6280730" y="3688080"/>
            <a:ext cx="1168400" cy="11684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latin typeface="Gotham Black" pitchFamily="50" charset="0"/>
              </a:rPr>
              <a:t> </a:t>
            </a:r>
            <a:r>
              <a:rPr lang="en-US" sz="4800" dirty="0">
                <a:solidFill>
                  <a:schemeClr val="bg1"/>
                </a:solidFill>
                <a:latin typeface="Gotham Black" pitchFamily="50" charset="0"/>
              </a:rPr>
              <a:t>5</a:t>
            </a:r>
            <a:r>
              <a:rPr lang="en-US" sz="4800" dirty="0">
                <a:solidFill>
                  <a:schemeClr val="tx1"/>
                </a:solidFill>
                <a:latin typeface="Gotham Black" pitchFamily="50" charset="0"/>
              </a:rPr>
              <a:t>	</a:t>
            </a:r>
            <a:endParaRPr lang="en-IN" sz="4800" dirty="0">
              <a:solidFill>
                <a:schemeClr val="tx1"/>
              </a:solidFill>
              <a:latin typeface="Gotham Black" pitchFamily="50" charset="0"/>
            </a:endParaRPr>
          </a:p>
        </p:txBody>
      </p:sp>
      <p:sp>
        <p:nvSpPr>
          <p:cNvPr id="25" name="Rectangle 24">
            <a:extLst>
              <a:ext uri="{FF2B5EF4-FFF2-40B4-BE49-F238E27FC236}">
                <a16:creationId xmlns:a16="http://schemas.microsoft.com/office/drawing/2014/main" id="{6182DD14-D6CB-4788-9F5D-B76827237210}"/>
              </a:ext>
            </a:extLst>
          </p:cNvPr>
          <p:cNvSpPr/>
          <p:nvPr/>
        </p:nvSpPr>
        <p:spPr>
          <a:xfrm>
            <a:off x="6280729" y="5374640"/>
            <a:ext cx="1168400" cy="1168400"/>
          </a:xfrm>
          <a:prstGeom prst="rect">
            <a:avLst/>
          </a:prstGeom>
          <a:solidFill>
            <a:srgbClr val="F572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latin typeface="Gotham Black" pitchFamily="50" charset="0"/>
              </a:rPr>
              <a:t> </a:t>
            </a:r>
            <a:r>
              <a:rPr lang="en-US" sz="4800" dirty="0">
                <a:solidFill>
                  <a:schemeClr val="bg1"/>
                </a:solidFill>
                <a:latin typeface="Gotham Black" pitchFamily="50" charset="0"/>
              </a:rPr>
              <a:t>6</a:t>
            </a:r>
            <a:r>
              <a:rPr lang="en-US" sz="4800" dirty="0">
                <a:solidFill>
                  <a:schemeClr val="tx1"/>
                </a:solidFill>
                <a:latin typeface="Gotham Black" pitchFamily="50" charset="0"/>
              </a:rPr>
              <a:t>	</a:t>
            </a:r>
            <a:endParaRPr lang="en-IN" sz="4800" dirty="0">
              <a:solidFill>
                <a:schemeClr val="tx1"/>
              </a:solidFill>
              <a:latin typeface="Gotham Black" pitchFamily="50" charset="0"/>
            </a:endParaRPr>
          </a:p>
        </p:txBody>
      </p:sp>
      <p:sp>
        <p:nvSpPr>
          <p:cNvPr id="26" name="TextBox 25">
            <a:extLst>
              <a:ext uri="{FF2B5EF4-FFF2-40B4-BE49-F238E27FC236}">
                <a16:creationId xmlns:a16="http://schemas.microsoft.com/office/drawing/2014/main" id="{182E6AD5-0EB2-4848-9E21-D49BA5293B34}"/>
              </a:ext>
            </a:extLst>
          </p:cNvPr>
          <p:cNvSpPr txBox="1"/>
          <p:nvPr/>
        </p:nvSpPr>
        <p:spPr>
          <a:xfrm>
            <a:off x="319454" y="12680"/>
            <a:ext cx="11553092" cy="1107996"/>
          </a:xfrm>
          <a:prstGeom prst="rect">
            <a:avLst/>
          </a:prstGeom>
          <a:noFill/>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LITERATURE SURVEY</a:t>
            </a:r>
            <a:endParaRPr lang="en-IN" sz="66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5" name="Rectangle 14">
            <a:extLst>
              <a:ext uri="{FF2B5EF4-FFF2-40B4-BE49-F238E27FC236}">
                <a16:creationId xmlns:a16="http://schemas.microsoft.com/office/drawing/2014/main" id="{FC448C4A-C6ED-450D-8015-1E647A914085}"/>
              </a:ext>
            </a:extLst>
          </p:cNvPr>
          <p:cNvSpPr/>
          <p:nvPr/>
        </p:nvSpPr>
        <p:spPr>
          <a:xfrm>
            <a:off x="425795" y="2001520"/>
            <a:ext cx="5474393" cy="1168400"/>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haroni" panose="02010803020104030203" pitchFamily="2" charset="-79"/>
                <a:cs typeface="Aharoni" panose="02010803020104030203" pitchFamily="2" charset="-79"/>
              </a:rPr>
              <a:t>BACKGROUND</a:t>
            </a:r>
            <a:endParaRPr lang="en-US" sz="96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42576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7" name="Graphic 16" descr="Chevron arrows">
            <a:extLst>
              <a:ext uri="{FF2B5EF4-FFF2-40B4-BE49-F238E27FC236}">
                <a16:creationId xmlns:a16="http://schemas.microsoft.com/office/drawing/2014/main" id="{B0C6AFC1-BDC2-4D0B-8F93-E0B0AE0CD4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575" y="2406858"/>
            <a:ext cx="493413" cy="493413"/>
          </a:xfrm>
          <a:prstGeom prst="rect">
            <a:avLst/>
          </a:prstGeom>
        </p:spPr>
      </p:pic>
      <p:pic>
        <p:nvPicPr>
          <p:cNvPr id="18" name="Graphic 17" descr="Chevron arrows">
            <a:extLst>
              <a:ext uri="{FF2B5EF4-FFF2-40B4-BE49-F238E27FC236}">
                <a16:creationId xmlns:a16="http://schemas.microsoft.com/office/drawing/2014/main" id="{D7D256B3-4109-4DA5-A996-0BCBB94B8A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6575" y="4041011"/>
            <a:ext cx="493413" cy="493413"/>
          </a:xfrm>
          <a:prstGeom prst="rect">
            <a:avLst/>
          </a:prstGeom>
        </p:spPr>
      </p:pic>
      <p:pic>
        <p:nvPicPr>
          <p:cNvPr id="19" name="Graphic 18" descr="Chevron arrows">
            <a:extLst>
              <a:ext uri="{FF2B5EF4-FFF2-40B4-BE49-F238E27FC236}">
                <a16:creationId xmlns:a16="http://schemas.microsoft.com/office/drawing/2014/main" id="{9696233C-A292-4B79-9F59-B982DC897E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6575" y="5712134"/>
            <a:ext cx="493413" cy="493413"/>
          </a:xfrm>
          <a:prstGeom prst="rect">
            <a:avLst/>
          </a:prstGeom>
        </p:spPr>
      </p:pic>
      <p:sp>
        <p:nvSpPr>
          <p:cNvPr id="2" name="TextBox 1">
            <a:extLst>
              <a:ext uri="{FF2B5EF4-FFF2-40B4-BE49-F238E27FC236}">
                <a16:creationId xmlns:a16="http://schemas.microsoft.com/office/drawing/2014/main" id="{5AF41509-AD74-40AD-A615-C9622263E56E}"/>
              </a:ext>
            </a:extLst>
          </p:cNvPr>
          <p:cNvSpPr txBox="1"/>
          <p:nvPr/>
        </p:nvSpPr>
        <p:spPr>
          <a:xfrm>
            <a:off x="319454" y="12680"/>
            <a:ext cx="11553092" cy="1107996"/>
          </a:xfrm>
          <a:prstGeom prst="rect">
            <a:avLst/>
          </a:prstGeom>
          <a:noFill/>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LITERATURE SURVEY</a:t>
            </a:r>
            <a:endParaRPr lang="en-IN" sz="66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 name="Rectangle 2">
            <a:extLst>
              <a:ext uri="{FF2B5EF4-FFF2-40B4-BE49-F238E27FC236}">
                <a16:creationId xmlns:a16="http://schemas.microsoft.com/office/drawing/2014/main" id="{6B72A9BE-640E-4B2D-A63D-BD9F0AE88208}"/>
              </a:ext>
            </a:extLst>
          </p:cNvPr>
          <p:cNvSpPr/>
          <p:nvPr/>
        </p:nvSpPr>
        <p:spPr>
          <a:xfrm>
            <a:off x="608675" y="2001519"/>
            <a:ext cx="11446751" cy="1168400"/>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haroni" panose="02010803020104030203" pitchFamily="2" charset="-79"/>
                <a:cs typeface="Aharoni" panose="02010803020104030203" pitchFamily="2" charset="-79"/>
              </a:rPr>
              <a:t>BACKGROUND</a:t>
            </a:r>
          </a:p>
          <a:p>
            <a:pPr algn="ctr"/>
            <a:r>
              <a:rPr lang="en-US" sz="2000" dirty="0"/>
              <a:t>Explored existing health platforms online and identified the need for accessible health information. </a:t>
            </a:r>
            <a:endParaRPr lang="en-IN" sz="3200" dirty="0">
              <a:solidFill>
                <a:schemeClr val="tx1"/>
              </a:solidFill>
              <a:latin typeface="Gotham Black" pitchFamily="50" charset="0"/>
            </a:endParaRPr>
          </a:p>
        </p:txBody>
      </p:sp>
      <p:sp>
        <p:nvSpPr>
          <p:cNvPr id="4" name="Rectangle 3">
            <a:extLst>
              <a:ext uri="{FF2B5EF4-FFF2-40B4-BE49-F238E27FC236}">
                <a16:creationId xmlns:a16="http://schemas.microsoft.com/office/drawing/2014/main" id="{C9A2EE8C-7933-4855-BBE7-3ADBA260A1A8}"/>
              </a:ext>
            </a:extLst>
          </p:cNvPr>
          <p:cNvSpPr/>
          <p:nvPr/>
        </p:nvSpPr>
        <p:spPr>
          <a:xfrm>
            <a:off x="608674" y="3688080"/>
            <a:ext cx="11446751" cy="1168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haroni" panose="02010803020104030203" pitchFamily="2" charset="-79"/>
                <a:cs typeface="Aharoni" panose="02010803020104030203" pitchFamily="2" charset="-79"/>
              </a:rPr>
              <a:t>RELATED WORK</a:t>
            </a:r>
          </a:p>
          <a:p>
            <a:pPr algn="ctr"/>
            <a:r>
              <a:rPr lang="en-US" sz="2000" dirty="0"/>
              <a:t>Reviewed interactive anatomy apps and health websites, examining visualization techniques. </a:t>
            </a:r>
            <a:endParaRPr lang="en-IN" sz="1800" dirty="0">
              <a:solidFill>
                <a:schemeClr val="tx1"/>
              </a:solidFill>
              <a:latin typeface="Gotham Black" pitchFamily="50" charset="0"/>
            </a:endParaRPr>
          </a:p>
        </p:txBody>
      </p:sp>
      <p:sp>
        <p:nvSpPr>
          <p:cNvPr id="5" name="Rectangle 4">
            <a:extLst>
              <a:ext uri="{FF2B5EF4-FFF2-40B4-BE49-F238E27FC236}">
                <a16:creationId xmlns:a16="http://schemas.microsoft.com/office/drawing/2014/main" id="{2122DB4F-1D9B-4319-8063-6FE2ADAF09E3}"/>
              </a:ext>
            </a:extLst>
          </p:cNvPr>
          <p:cNvSpPr/>
          <p:nvPr/>
        </p:nvSpPr>
        <p:spPr>
          <a:xfrm>
            <a:off x="608674" y="5374641"/>
            <a:ext cx="11446751" cy="11684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haroni" panose="02010803020104030203" pitchFamily="2" charset="-79"/>
                <a:cs typeface="Aharoni" panose="02010803020104030203" pitchFamily="2" charset="-79"/>
              </a:rPr>
              <a:t>USER NEEDS</a:t>
            </a:r>
            <a:endParaRPr lang="en-IN" sz="2400" dirty="0">
              <a:solidFill>
                <a:schemeClr val="bg1"/>
              </a:solidFill>
              <a:latin typeface="Aharoni" panose="02010803020104030203" pitchFamily="2" charset="-79"/>
              <a:cs typeface="Aharoni" panose="02010803020104030203" pitchFamily="2" charset="-79"/>
            </a:endParaRPr>
          </a:p>
          <a:p>
            <a:pPr algn="ctr"/>
            <a:r>
              <a:rPr lang="en-US" sz="2000" dirty="0"/>
              <a:t>Investigated user preferences in online health information and explored the demand for user-friendly platforms.</a:t>
            </a:r>
            <a:endParaRPr lang="en-IN" sz="1800" b="0" i="0" dirty="0">
              <a:solidFill>
                <a:schemeClr val="bg1"/>
              </a:solidFill>
              <a:effectLst/>
              <a:latin typeface="Söhne"/>
            </a:endParaRPr>
          </a:p>
        </p:txBody>
      </p:sp>
      <mc:AlternateContent xmlns:mc="http://schemas.openxmlformats.org/markup-compatibility/2006">
        <mc:Choice xmlns:am3d="http://schemas.microsoft.com/office/drawing/2017/model3d" xmlns="" Requires="am3d">
          <p:graphicFrame>
            <p:nvGraphicFramePr>
              <p:cNvPr id="16" name="3D Model 15" descr="Pencil">
                <a:extLst>
                  <a:ext uri="{FF2B5EF4-FFF2-40B4-BE49-F238E27FC236}">
                    <a16:creationId xmlns:a16="http://schemas.microsoft.com/office/drawing/2014/main" id="{A1DD2303-D161-4B24-9F90-6513CE8D3D67}"/>
                  </a:ext>
                </a:extLst>
              </p:cNvPr>
              <p:cNvGraphicFramePr/>
              <p:nvPr>
                <p:extLst>
                  <p:ext uri="{D42A27DB-BD31-4B8C-83A1-F6EECF244321}">
                    <p14:modId xmlns:p14="http://schemas.microsoft.com/office/powerpoint/2010/main" val="1484295341"/>
                  </p:ext>
                </p:extLst>
              </p:nvPr>
            </p:nvGraphicFramePr>
            <p:xfrm rot="16200000">
              <a:off x="-2587606" y="4893173"/>
              <a:ext cx="5649292" cy="385778"/>
            </p:xfrm>
            <a:graphic>
              <a:graphicData uri="http://schemas.microsoft.com/office/drawing/2017/model3d">
                <am3d:model3d r:embed="rId8">
                  <am3d:spPr>
                    <a:xfrm rot="16200000">
                      <a:off x="0" y="0"/>
                      <a:ext cx="5649292" cy="385778"/>
                    </a:xfrm>
                    <a:prstGeom prst="rect">
                      <a:avLst/>
                    </a:prstGeom>
                  </am3d:spPr>
                  <am3d:camera>
                    <am3d:pos x="0" y="0" z="47109932"/>
                    <am3d:up dx="0" dy="36000000" dz="0"/>
                    <am3d:lookAt x="0" y="0" z="0"/>
                    <am3d:perspective fov="2700000"/>
                  </am3d:camera>
                  <am3d:trans>
                    <am3d:meterPerModelUnit n="5544589" d="1000000"/>
                    <am3d:preTrans dx="1" dy="0" dz="0"/>
                    <am3d:scale>
                      <am3d:sx n="1000000" d="1000000"/>
                      <am3d:sy n="1000000" d="1000000"/>
                      <am3d:sz n="1000000" d="1000000"/>
                    </am3d:scale>
                    <am3d:rot/>
                    <am3d:postTrans dx="0" dy="0" dz="0"/>
                  </am3d:trans>
                  <am3d:raster rName="Office3DRenderer" rVer="16.0.8326">
                    <am3d:blip r:embed="rId9"/>
                  </am3d:raster>
                  <am3d:objViewport viewportSz="60256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Pencil">
                <a:extLst>
                  <a:ext uri="{FF2B5EF4-FFF2-40B4-BE49-F238E27FC236}">
                    <a16:creationId xmlns:a16="http://schemas.microsoft.com/office/drawing/2014/main" id="{A1DD2303-D161-4B24-9F90-6513CE8D3D67}"/>
                  </a:ext>
                </a:extLst>
              </p:cNvPr>
              <p:cNvPicPr>
                <a:picLocks noGrp="1" noRot="1" noChangeAspect="1" noMove="1" noResize="1" noEditPoints="1" noAdjustHandles="1" noChangeArrowheads="1" noChangeShapeType="1" noCrop="1"/>
              </p:cNvPicPr>
              <p:nvPr/>
            </p:nvPicPr>
            <p:blipFill>
              <a:blip r:embed="rId10"/>
              <a:stretch>
                <a:fillRect/>
              </a:stretch>
            </p:blipFill>
            <p:spPr>
              <a:xfrm rot="16200000">
                <a:off x="-2587606" y="4893173"/>
                <a:ext cx="5649292" cy="385778"/>
              </a:xfrm>
              <a:prstGeom prst="rect">
                <a:avLst/>
              </a:prstGeom>
            </p:spPr>
          </p:pic>
        </mc:Fallback>
      </mc:AlternateContent>
    </p:spTree>
    <p:extLst>
      <p:ext uri="{BB962C8B-B14F-4D97-AF65-F5344CB8AC3E}">
        <p14:creationId xmlns:p14="http://schemas.microsoft.com/office/powerpoint/2010/main" val="332776632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7" name="Graphic 16" descr="Chevron arrows">
            <a:extLst>
              <a:ext uri="{FF2B5EF4-FFF2-40B4-BE49-F238E27FC236}">
                <a16:creationId xmlns:a16="http://schemas.microsoft.com/office/drawing/2014/main" id="{E9A9736A-C048-44F1-A02E-50A20C29BE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254" y="655660"/>
            <a:ext cx="493413" cy="493413"/>
          </a:xfrm>
          <a:prstGeom prst="rect">
            <a:avLst/>
          </a:prstGeom>
        </p:spPr>
      </p:pic>
      <p:pic>
        <p:nvPicPr>
          <p:cNvPr id="18" name="Graphic 17" descr="Chevron arrows">
            <a:extLst>
              <a:ext uri="{FF2B5EF4-FFF2-40B4-BE49-F238E27FC236}">
                <a16:creationId xmlns:a16="http://schemas.microsoft.com/office/drawing/2014/main" id="{1D1C9A1B-65EF-4DC7-A819-0BA8D68E04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437" y="2425374"/>
            <a:ext cx="493413" cy="493413"/>
          </a:xfrm>
          <a:prstGeom prst="rect">
            <a:avLst/>
          </a:prstGeom>
        </p:spPr>
      </p:pic>
      <p:pic>
        <p:nvPicPr>
          <p:cNvPr id="19" name="Graphic 18" descr="Chevron arrows">
            <a:extLst>
              <a:ext uri="{FF2B5EF4-FFF2-40B4-BE49-F238E27FC236}">
                <a16:creationId xmlns:a16="http://schemas.microsoft.com/office/drawing/2014/main" id="{59CD35A8-F7C9-4352-B6D7-9CA840B9F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4976" y="4127177"/>
            <a:ext cx="493413" cy="493413"/>
          </a:xfrm>
          <a:prstGeom prst="rect">
            <a:avLst/>
          </a:prstGeom>
        </p:spPr>
      </p:pic>
      <p:sp>
        <p:nvSpPr>
          <p:cNvPr id="3" name="Rectangle 2">
            <a:extLst>
              <a:ext uri="{FF2B5EF4-FFF2-40B4-BE49-F238E27FC236}">
                <a16:creationId xmlns:a16="http://schemas.microsoft.com/office/drawing/2014/main" id="{6B72A9BE-640E-4B2D-A63D-BD9F0AE88208}"/>
              </a:ext>
            </a:extLst>
          </p:cNvPr>
          <p:cNvSpPr/>
          <p:nvPr/>
        </p:nvSpPr>
        <p:spPr>
          <a:xfrm>
            <a:off x="631701" y="386078"/>
            <a:ext cx="11446751" cy="1168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haroni" panose="02010803020104030203" pitchFamily="2" charset="-79"/>
                <a:cs typeface="Aharoni" panose="02010803020104030203" pitchFamily="2" charset="-79"/>
              </a:rPr>
              <a:t>TECHNOLOGICAL SOLUTIONS</a:t>
            </a:r>
          </a:p>
          <a:p>
            <a:pPr algn="ctr"/>
            <a:r>
              <a:rPr lang="en-US" sz="2000" dirty="0"/>
              <a:t>Explored 3D modeling and interactive interfaces in similar applications, and considered emerging technologies. </a:t>
            </a:r>
            <a:endParaRPr lang="en-US" sz="1800" b="0" i="0" dirty="0">
              <a:solidFill>
                <a:schemeClr val="bg1"/>
              </a:solidFill>
              <a:effectLst/>
              <a:latin typeface="Söhne"/>
            </a:endParaRPr>
          </a:p>
        </p:txBody>
      </p:sp>
      <p:sp>
        <p:nvSpPr>
          <p:cNvPr id="4" name="Rectangle 3">
            <a:extLst>
              <a:ext uri="{FF2B5EF4-FFF2-40B4-BE49-F238E27FC236}">
                <a16:creationId xmlns:a16="http://schemas.microsoft.com/office/drawing/2014/main" id="{C9A2EE8C-7933-4855-BBE7-3ADBA260A1A8}"/>
              </a:ext>
            </a:extLst>
          </p:cNvPr>
          <p:cNvSpPr/>
          <p:nvPr/>
        </p:nvSpPr>
        <p:spPr>
          <a:xfrm>
            <a:off x="631701" y="2087881"/>
            <a:ext cx="11446751" cy="11684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haroni" panose="02010803020104030203" pitchFamily="2" charset="-79"/>
                <a:cs typeface="Aharoni" panose="02010803020104030203" pitchFamily="2" charset="-79"/>
              </a:rPr>
              <a:t>GAPS IN EXISTING SOLUTIONS</a:t>
            </a:r>
          </a:p>
          <a:p>
            <a:pPr algn="ctr"/>
            <a:r>
              <a:rPr lang="en-US" sz="2000" dirty="0"/>
              <a:t>Identified limitations in current platforms related to user interaction and accessibility. </a:t>
            </a:r>
            <a:endParaRPr lang="en-US" sz="1800" b="0" i="0" dirty="0">
              <a:solidFill>
                <a:schemeClr val="bg1"/>
              </a:solidFill>
              <a:effectLst/>
              <a:latin typeface="Söhne"/>
            </a:endParaRPr>
          </a:p>
        </p:txBody>
      </p:sp>
      <p:sp>
        <p:nvSpPr>
          <p:cNvPr id="5" name="Rectangle 4">
            <a:extLst>
              <a:ext uri="{FF2B5EF4-FFF2-40B4-BE49-F238E27FC236}">
                <a16:creationId xmlns:a16="http://schemas.microsoft.com/office/drawing/2014/main" id="{2122DB4F-1D9B-4319-8063-6FE2ADAF09E3}"/>
              </a:ext>
            </a:extLst>
          </p:cNvPr>
          <p:cNvSpPr/>
          <p:nvPr/>
        </p:nvSpPr>
        <p:spPr>
          <a:xfrm>
            <a:off x="631702" y="3789684"/>
            <a:ext cx="11446751" cy="1168400"/>
          </a:xfrm>
          <a:prstGeom prst="rect">
            <a:avLst/>
          </a:prstGeom>
          <a:solidFill>
            <a:srgbClr val="F572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haroni" panose="02010803020104030203" pitchFamily="2" charset="-79"/>
                <a:cs typeface="Aharoni" panose="02010803020104030203" pitchFamily="2" charset="-79"/>
              </a:rPr>
              <a:t>INSIPIRATION FOR HEALTHWIKI</a:t>
            </a:r>
            <a:endParaRPr lang="en-IN" sz="2400" dirty="0">
              <a:solidFill>
                <a:schemeClr val="bg1"/>
              </a:solidFill>
              <a:latin typeface="Aharoni" panose="02010803020104030203" pitchFamily="2" charset="-79"/>
              <a:cs typeface="Aharoni" panose="02010803020104030203" pitchFamily="2" charset="-79"/>
            </a:endParaRPr>
          </a:p>
          <a:p>
            <a:r>
              <a:rPr lang="en-US" sz="2000" dirty="0"/>
              <a:t>Found inspiration in studies and platforms that addressed identified gaps, guiding the project's development.</a:t>
            </a:r>
            <a:endParaRPr lang="en-US" sz="1800" b="0" i="0" dirty="0">
              <a:solidFill>
                <a:schemeClr val="bg1"/>
              </a:solidFill>
              <a:effectLst/>
              <a:latin typeface="Söhne"/>
            </a:endParaRPr>
          </a:p>
        </p:txBody>
      </p:sp>
      <mc:AlternateContent xmlns:mc="http://schemas.openxmlformats.org/markup-compatibility/2006">
        <mc:Choice xmlns:am3d="http://schemas.microsoft.com/office/drawing/2017/model3d" xmlns="" Requires="am3d">
          <p:graphicFrame>
            <p:nvGraphicFramePr>
              <p:cNvPr id="15" name="3D Model 14" descr="Pencil">
                <a:extLst>
                  <a:ext uri="{FF2B5EF4-FFF2-40B4-BE49-F238E27FC236}">
                    <a16:creationId xmlns:a16="http://schemas.microsoft.com/office/drawing/2014/main" id="{A4E23354-C10C-4696-A297-F69FC66EC8C3}"/>
                  </a:ext>
                </a:extLst>
              </p:cNvPr>
              <p:cNvGraphicFramePr/>
              <p:nvPr>
                <p:extLst>
                  <p:ext uri="{D42A27DB-BD31-4B8C-83A1-F6EECF244321}">
                    <p14:modId xmlns:p14="http://schemas.microsoft.com/office/powerpoint/2010/main" val="4193420076"/>
                  </p:ext>
                </p:extLst>
              </p:nvPr>
            </p:nvGraphicFramePr>
            <p:xfrm rot="16200000">
              <a:off x="-2599392" y="1687857"/>
              <a:ext cx="5649292" cy="385778"/>
            </p:xfrm>
            <a:graphic>
              <a:graphicData uri="http://schemas.microsoft.com/office/drawing/2017/model3d">
                <am3d:model3d r:embed="rId8">
                  <am3d:spPr>
                    <a:xfrm rot="16200000">
                      <a:off x="0" y="0"/>
                      <a:ext cx="5649292" cy="385778"/>
                    </a:xfrm>
                    <a:prstGeom prst="rect">
                      <a:avLst/>
                    </a:prstGeom>
                  </am3d:spPr>
                  <am3d:camera>
                    <am3d:pos x="0" y="0" z="47109932"/>
                    <am3d:up dx="0" dy="36000000" dz="0"/>
                    <am3d:lookAt x="0" y="0" z="0"/>
                    <am3d:perspective fov="2700000"/>
                  </am3d:camera>
                  <am3d:trans>
                    <am3d:meterPerModelUnit n="5544589" d="1000000"/>
                    <am3d:preTrans dx="1" dy="0" dz="0"/>
                    <am3d:scale>
                      <am3d:sx n="1000000" d="1000000"/>
                      <am3d:sy n="1000000" d="1000000"/>
                      <am3d:sz n="1000000" d="1000000"/>
                    </am3d:scale>
                    <am3d:rot/>
                    <am3d:postTrans dx="0" dy="0" dz="0"/>
                  </am3d:trans>
                  <am3d:raster rName="Office3DRenderer" rVer="16.0.8326">
                    <am3d:blip r:embed="rId9"/>
                  </am3d:raster>
                  <am3d:objViewport viewportSz="60256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Pencil">
                <a:extLst>
                  <a:ext uri="{FF2B5EF4-FFF2-40B4-BE49-F238E27FC236}">
                    <a16:creationId xmlns:a16="http://schemas.microsoft.com/office/drawing/2014/main" id="{A4E23354-C10C-4696-A297-F69FC66EC8C3}"/>
                  </a:ext>
                </a:extLst>
              </p:cNvPr>
              <p:cNvPicPr>
                <a:picLocks noGrp="1" noRot="1" noChangeAspect="1" noMove="1" noResize="1" noEditPoints="1" noAdjustHandles="1" noChangeArrowheads="1" noChangeShapeType="1" noCrop="1"/>
              </p:cNvPicPr>
              <p:nvPr/>
            </p:nvPicPr>
            <p:blipFill>
              <a:blip r:embed="rId10"/>
              <a:stretch>
                <a:fillRect/>
              </a:stretch>
            </p:blipFill>
            <p:spPr>
              <a:xfrm rot="16200000">
                <a:off x="-2599392" y="1687857"/>
                <a:ext cx="5649292" cy="385778"/>
              </a:xfrm>
              <a:prstGeom prst="rect">
                <a:avLst/>
              </a:prstGeom>
            </p:spPr>
          </p:pic>
        </mc:Fallback>
      </mc:AlternateContent>
    </p:spTree>
    <p:extLst>
      <p:ext uri="{BB962C8B-B14F-4D97-AF65-F5344CB8AC3E}">
        <p14:creationId xmlns:p14="http://schemas.microsoft.com/office/powerpoint/2010/main" val="27551680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C0748-D5FE-4243-9F9F-1088EF407F1E}"/>
              </a:ext>
            </a:extLst>
          </p:cNvPr>
          <p:cNvSpPr/>
          <p:nvPr/>
        </p:nvSpPr>
        <p:spPr>
          <a:xfrm>
            <a:off x="7449130" y="2001520"/>
            <a:ext cx="4317076" cy="11684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Explored 3D modeling and interactive interfaces in similar applications, and considered emerging technologies. </a:t>
            </a:r>
            <a:endParaRPr lang="en-US" sz="1600" b="0" i="0" dirty="0">
              <a:solidFill>
                <a:schemeClr val="bg1"/>
              </a:solidFill>
              <a:effectLst/>
              <a:latin typeface="Söhne"/>
            </a:endParaRPr>
          </a:p>
        </p:txBody>
      </p:sp>
      <p:sp>
        <p:nvSpPr>
          <p:cNvPr id="18" name="Rectangle 17">
            <a:extLst>
              <a:ext uri="{FF2B5EF4-FFF2-40B4-BE49-F238E27FC236}">
                <a16:creationId xmlns:a16="http://schemas.microsoft.com/office/drawing/2014/main" id="{59E645B6-318E-4709-86CC-443EEA767895}"/>
              </a:ext>
            </a:extLst>
          </p:cNvPr>
          <p:cNvSpPr/>
          <p:nvPr/>
        </p:nvSpPr>
        <p:spPr>
          <a:xfrm>
            <a:off x="7449130" y="3688080"/>
            <a:ext cx="4317076" cy="11684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Identified limitations in current platforms related to user interaction and accessibility. </a:t>
            </a:r>
            <a:endParaRPr lang="en-US" sz="1600" b="0" i="0" dirty="0">
              <a:solidFill>
                <a:schemeClr val="bg1"/>
              </a:solidFill>
              <a:effectLst/>
              <a:latin typeface="Söhne"/>
            </a:endParaRPr>
          </a:p>
        </p:txBody>
      </p:sp>
      <p:sp>
        <p:nvSpPr>
          <p:cNvPr id="20" name="Rectangle 19">
            <a:extLst>
              <a:ext uri="{FF2B5EF4-FFF2-40B4-BE49-F238E27FC236}">
                <a16:creationId xmlns:a16="http://schemas.microsoft.com/office/drawing/2014/main" id="{8CAF10A7-3A8B-415C-ABD0-FA8D0FA2785B}"/>
              </a:ext>
            </a:extLst>
          </p:cNvPr>
          <p:cNvSpPr/>
          <p:nvPr/>
        </p:nvSpPr>
        <p:spPr>
          <a:xfrm>
            <a:off x="7449129" y="5374640"/>
            <a:ext cx="4317076" cy="1168400"/>
          </a:xfrm>
          <a:prstGeom prst="rect">
            <a:avLst/>
          </a:prstGeom>
          <a:solidFill>
            <a:srgbClr val="F572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Found inspiration in studies and platforms that addressed identified gaps, guiding the project's development.</a:t>
            </a:r>
            <a:endParaRPr lang="en-US" sz="1600" b="0" i="0" dirty="0">
              <a:solidFill>
                <a:schemeClr val="bg1"/>
              </a:solidFill>
              <a:effectLst/>
              <a:latin typeface="Söhne"/>
            </a:endParaRPr>
          </a:p>
        </p:txBody>
      </p:sp>
      <p:sp>
        <p:nvSpPr>
          <p:cNvPr id="3" name="Rectangle 2">
            <a:extLst>
              <a:ext uri="{FF2B5EF4-FFF2-40B4-BE49-F238E27FC236}">
                <a16:creationId xmlns:a16="http://schemas.microsoft.com/office/drawing/2014/main" id="{16768AFA-5DCE-490B-8B37-BC0060BB08C3}"/>
              </a:ext>
            </a:extLst>
          </p:cNvPr>
          <p:cNvSpPr/>
          <p:nvPr/>
        </p:nvSpPr>
        <p:spPr>
          <a:xfrm>
            <a:off x="0" y="2001520"/>
            <a:ext cx="6467303" cy="46034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26941E11-6BEB-4B27-85AF-25552D42B0BE}"/>
              </a:ext>
            </a:extLst>
          </p:cNvPr>
          <p:cNvSpPr/>
          <p:nvPr/>
        </p:nvSpPr>
        <p:spPr>
          <a:xfrm>
            <a:off x="6280730" y="2001520"/>
            <a:ext cx="1168400" cy="11684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latin typeface="Gotham Black" pitchFamily="50" charset="0"/>
              </a:rPr>
              <a:t> </a:t>
            </a:r>
            <a:r>
              <a:rPr lang="en-US" sz="4800" dirty="0">
                <a:solidFill>
                  <a:schemeClr val="bg1"/>
                </a:solidFill>
                <a:latin typeface="Gotham Black" pitchFamily="50" charset="0"/>
              </a:rPr>
              <a:t>4</a:t>
            </a:r>
            <a:r>
              <a:rPr lang="en-US" sz="4800" dirty="0">
                <a:solidFill>
                  <a:schemeClr val="tx1"/>
                </a:solidFill>
                <a:latin typeface="Gotham Black" pitchFamily="50" charset="0"/>
              </a:rPr>
              <a:t>	</a:t>
            </a:r>
            <a:endParaRPr lang="en-IN" sz="4800" dirty="0">
              <a:solidFill>
                <a:schemeClr val="tx1"/>
              </a:solidFill>
              <a:latin typeface="Gotham Black" pitchFamily="50" charset="0"/>
            </a:endParaRPr>
          </a:p>
        </p:txBody>
      </p:sp>
      <p:sp>
        <p:nvSpPr>
          <p:cNvPr id="19" name="Rectangle 18">
            <a:extLst>
              <a:ext uri="{FF2B5EF4-FFF2-40B4-BE49-F238E27FC236}">
                <a16:creationId xmlns:a16="http://schemas.microsoft.com/office/drawing/2014/main" id="{2D44D6B0-F376-4D12-B375-51B6779A58C8}"/>
              </a:ext>
            </a:extLst>
          </p:cNvPr>
          <p:cNvSpPr/>
          <p:nvPr/>
        </p:nvSpPr>
        <p:spPr>
          <a:xfrm>
            <a:off x="6280730" y="3688080"/>
            <a:ext cx="1168400" cy="11684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latin typeface="Gotham Black" pitchFamily="50" charset="0"/>
              </a:rPr>
              <a:t> </a:t>
            </a:r>
            <a:r>
              <a:rPr lang="en-US" sz="4800" dirty="0">
                <a:solidFill>
                  <a:schemeClr val="bg1"/>
                </a:solidFill>
                <a:latin typeface="Gotham Black" pitchFamily="50" charset="0"/>
              </a:rPr>
              <a:t>5</a:t>
            </a:r>
            <a:r>
              <a:rPr lang="en-US" sz="4800" dirty="0">
                <a:solidFill>
                  <a:schemeClr val="tx1"/>
                </a:solidFill>
                <a:latin typeface="Gotham Black" pitchFamily="50" charset="0"/>
              </a:rPr>
              <a:t>	</a:t>
            </a:r>
            <a:endParaRPr lang="en-IN" sz="4800" dirty="0">
              <a:solidFill>
                <a:schemeClr val="tx1"/>
              </a:solidFill>
              <a:latin typeface="Gotham Black" pitchFamily="50" charset="0"/>
            </a:endParaRPr>
          </a:p>
        </p:txBody>
      </p:sp>
      <p:sp>
        <p:nvSpPr>
          <p:cNvPr id="21" name="Rectangle 20">
            <a:extLst>
              <a:ext uri="{FF2B5EF4-FFF2-40B4-BE49-F238E27FC236}">
                <a16:creationId xmlns:a16="http://schemas.microsoft.com/office/drawing/2014/main" id="{7E7BF170-6F6C-48D2-8FC7-E87B3BB7E7DD}"/>
              </a:ext>
            </a:extLst>
          </p:cNvPr>
          <p:cNvSpPr/>
          <p:nvPr/>
        </p:nvSpPr>
        <p:spPr>
          <a:xfrm>
            <a:off x="6280729" y="5374640"/>
            <a:ext cx="1168400" cy="1168400"/>
          </a:xfrm>
          <a:prstGeom prst="rect">
            <a:avLst/>
          </a:prstGeom>
          <a:solidFill>
            <a:srgbClr val="F572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latin typeface="Gotham Black" pitchFamily="50" charset="0"/>
              </a:rPr>
              <a:t> </a:t>
            </a:r>
            <a:r>
              <a:rPr lang="en-US" sz="4800" dirty="0">
                <a:solidFill>
                  <a:schemeClr val="bg1"/>
                </a:solidFill>
                <a:latin typeface="Gotham Black" pitchFamily="50" charset="0"/>
              </a:rPr>
              <a:t>6</a:t>
            </a:r>
            <a:r>
              <a:rPr lang="en-US" sz="4800" dirty="0">
                <a:solidFill>
                  <a:schemeClr val="tx1"/>
                </a:solidFill>
                <a:latin typeface="Gotham Black" pitchFamily="50" charset="0"/>
              </a:rPr>
              <a:t>	</a:t>
            </a:r>
            <a:endParaRPr lang="en-IN" sz="4800" dirty="0">
              <a:solidFill>
                <a:schemeClr val="tx1"/>
              </a:solidFill>
              <a:latin typeface="Gotham Black" pitchFamily="50" charset="0"/>
            </a:endParaRPr>
          </a:p>
        </p:txBody>
      </p:sp>
      <p:sp>
        <p:nvSpPr>
          <p:cNvPr id="8" name="Rectangle 7">
            <a:extLst>
              <a:ext uri="{FF2B5EF4-FFF2-40B4-BE49-F238E27FC236}">
                <a16:creationId xmlns:a16="http://schemas.microsoft.com/office/drawing/2014/main" id="{0A4B8DA4-8868-4A48-8C9E-FDB8A0C65DEE}"/>
              </a:ext>
            </a:extLst>
          </p:cNvPr>
          <p:cNvSpPr/>
          <p:nvPr/>
        </p:nvSpPr>
        <p:spPr>
          <a:xfrm>
            <a:off x="436879" y="2001520"/>
            <a:ext cx="1168400" cy="1168400"/>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Gotham Black" pitchFamily="50" charset="0"/>
              </a:rPr>
              <a:t>1</a:t>
            </a:r>
            <a:endParaRPr lang="en-IN" sz="4800" dirty="0">
              <a:solidFill>
                <a:schemeClr val="bg1"/>
              </a:solidFill>
              <a:latin typeface="Gotham Black" pitchFamily="50" charset="0"/>
            </a:endParaRPr>
          </a:p>
        </p:txBody>
      </p:sp>
      <p:sp>
        <p:nvSpPr>
          <p:cNvPr id="10" name="Rectangle 9">
            <a:extLst>
              <a:ext uri="{FF2B5EF4-FFF2-40B4-BE49-F238E27FC236}">
                <a16:creationId xmlns:a16="http://schemas.microsoft.com/office/drawing/2014/main" id="{30207B22-687C-4C11-9A69-6601024707E5}"/>
              </a:ext>
            </a:extLst>
          </p:cNvPr>
          <p:cNvSpPr/>
          <p:nvPr/>
        </p:nvSpPr>
        <p:spPr>
          <a:xfrm>
            <a:off x="425795" y="5374640"/>
            <a:ext cx="1168400" cy="1168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Gotham Black" pitchFamily="50" charset="0"/>
              </a:rPr>
              <a:t>3</a:t>
            </a:r>
            <a:endParaRPr lang="en-IN" sz="4800" dirty="0">
              <a:solidFill>
                <a:schemeClr val="bg1"/>
              </a:solidFill>
              <a:latin typeface="Gotham Black" pitchFamily="50" charset="0"/>
            </a:endParaRPr>
          </a:p>
        </p:txBody>
      </p:sp>
      <p:sp>
        <p:nvSpPr>
          <p:cNvPr id="9" name="Rectangle 8">
            <a:extLst>
              <a:ext uri="{FF2B5EF4-FFF2-40B4-BE49-F238E27FC236}">
                <a16:creationId xmlns:a16="http://schemas.microsoft.com/office/drawing/2014/main" id="{3364DB5A-9C35-428D-B380-AC9F5F8CACE2}"/>
              </a:ext>
            </a:extLst>
          </p:cNvPr>
          <p:cNvSpPr/>
          <p:nvPr/>
        </p:nvSpPr>
        <p:spPr>
          <a:xfrm>
            <a:off x="436879" y="3688080"/>
            <a:ext cx="1168400" cy="1168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Gotham Black" pitchFamily="50" charset="0"/>
              </a:rPr>
              <a:t>2</a:t>
            </a:r>
            <a:endParaRPr lang="en-IN" sz="4400" dirty="0">
              <a:solidFill>
                <a:schemeClr val="bg1"/>
              </a:solidFill>
              <a:latin typeface="Gotham Black" pitchFamily="50" charset="0"/>
            </a:endParaRPr>
          </a:p>
        </p:txBody>
      </p:sp>
      <p:sp>
        <p:nvSpPr>
          <p:cNvPr id="12" name="Rectangle 11">
            <a:extLst>
              <a:ext uri="{FF2B5EF4-FFF2-40B4-BE49-F238E27FC236}">
                <a16:creationId xmlns:a16="http://schemas.microsoft.com/office/drawing/2014/main" id="{33C73B5C-BA7F-457D-BF79-8B3DE64DA15F}"/>
              </a:ext>
            </a:extLst>
          </p:cNvPr>
          <p:cNvSpPr/>
          <p:nvPr/>
        </p:nvSpPr>
        <p:spPr>
          <a:xfrm>
            <a:off x="1605279" y="2001520"/>
            <a:ext cx="4305993" cy="1168400"/>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Explored existing health platforms online and identified the need for accessible health information. </a:t>
            </a:r>
            <a:endParaRPr lang="en-IN" sz="1600" dirty="0">
              <a:solidFill>
                <a:schemeClr val="tx1"/>
              </a:solidFill>
              <a:latin typeface="Gotham Black" pitchFamily="50" charset="0"/>
            </a:endParaRPr>
          </a:p>
        </p:txBody>
      </p:sp>
      <p:sp>
        <p:nvSpPr>
          <p:cNvPr id="13" name="Rectangle 12">
            <a:extLst>
              <a:ext uri="{FF2B5EF4-FFF2-40B4-BE49-F238E27FC236}">
                <a16:creationId xmlns:a16="http://schemas.microsoft.com/office/drawing/2014/main" id="{C3371B02-C690-4988-85A6-AC548C3DD3B1}"/>
              </a:ext>
            </a:extLst>
          </p:cNvPr>
          <p:cNvSpPr/>
          <p:nvPr/>
        </p:nvSpPr>
        <p:spPr>
          <a:xfrm>
            <a:off x="1605279" y="3688080"/>
            <a:ext cx="4305993" cy="1168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Reviewed interactive anatomy apps and health websites, examining visualization techniques. </a:t>
            </a:r>
            <a:endParaRPr lang="en-IN" sz="1600" dirty="0">
              <a:solidFill>
                <a:schemeClr val="tx1"/>
              </a:solidFill>
              <a:latin typeface="Gotham Black" pitchFamily="50" charset="0"/>
            </a:endParaRPr>
          </a:p>
        </p:txBody>
      </p:sp>
      <p:sp>
        <p:nvSpPr>
          <p:cNvPr id="14" name="Rectangle 13">
            <a:extLst>
              <a:ext uri="{FF2B5EF4-FFF2-40B4-BE49-F238E27FC236}">
                <a16:creationId xmlns:a16="http://schemas.microsoft.com/office/drawing/2014/main" id="{3A6D6DE6-71C4-46A9-9455-DB095218C58A}"/>
              </a:ext>
            </a:extLst>
          </p:cNvPr>
          <p:cNvSpPr/>
          <p:nvPr/>
        </p:nvSpPr>
        <p:spPr>
          <a:xfrm>
            <a:off x="1594195" y="5374640"/>
            <a:ext cx="4317077" cy="1168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Investigated user preferences in online health information and explored the demand for user-friendly platforms.</a:t>
            </a:r>
            <a:endParaRPr lang="en-IN" sz="1600" b="0" i="0" dirty="0">
              <a:solidFill>
                <a:schemeClr val="bg1"/>
              </a:solidFill>
              <a:effectLst/>
              <a:latin typeface="Söhne"/>
            </a:endParaRPr>
          </a:p>
        </p:txBody>
      </p:sp>
      <p:sp>
        <p:nvSpPr>
          <p:cNvPr id="16" name="TextBox 15">
            <a:extLst>
              <a:ext uri="{FF2B5EF4-FFF2-40B4-BE49-F238E27FC236}">
                <a16:creationId xmlns:a16="http://schemas.microsoft.com/office/drawing/2014/main" id="{2DDBA5F1-F809-4F6C-AF43-4D15091314F1}"/>
              </a:ext>
            </a:extLst>
          </p:cNvPr>
          <p:cNvSpPr txBox="1"/>
          <p:nvPr/>
        </p:nvSpPr>
        <p:spPr>
          <a:xfrm>
            <a:off x="319454" y="12680"/>
            <a:ext cx="11553092" cy="1107996"/>
          </a:xfrm>
          <a:prstGeom prst="rect">
            <a:avLst/>
          </a:prstGeom>
          <a:noFill/>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LITERATURE SURVEY</a:t>
            </a:r>
            <a:endParaRPr lang="en-IN" sz="66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470742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3C73B5C-BA7F-457D-BF79-8B3DE64DA15F}"/>
              </a:ext>
            </a:extLst>
          </p:cNvPr>
          <p:cNvSpPr/>
          <p:nvPr/>
        </p:nvSpPr>
        <p:spPr>
          <a:xfrm>
            <a:off x="4551680" y="457200"/>
            <a:ext cx="6299200" cy="11684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0" i="0" dirty="0">
              <a:solidFill>
                <a:schemeClr val="bg1"/>
              </a:solidFill>
              <a:effectLst/>
              <a:latin typeface="Söhne"/>
            </a:endParaRPr>
          </a:p>
          <a:p>
            <a:r>
              <a:rPr lang="en-US" sz="1600" b="1" i="0" dirty="0">
                <a:solidFill>
                  <a:schemeClr val="bg1"/>
                </a:solidFill>
                <a:effectLst/>
                <a:latin typeface="Söhne"/>
              </a:rPr>
              <a:t>Frontend</a:t>
            </a:r>
          </a:p>
          <a:p>
            <a:pPr>
              <a:buFont typeface="Arial" panose="020B0604020202020204" pitchFamily="34" charset="0"/>
              <a:buChar char="•"/>
            </a:pPr>
            <a:r>
              <a:rPr lang="en-US" sz="1600" i="1" dirty="0">
                <a:solidFill>
                  <a:schemeClr val="bg1"/>
                </a:solidFill>
                <a:effectLst/>
                <a:latin typeface="Söhne"/>
              </a:rPr>
              <a:t>HTML5, CSS3,TAILWIND</a:t>
            </a:r>
          </a:p>
          <a:p>
            <a:pPr>
              <a:buFont typeface="Arial" panose="020B0604020202020204" pitchFamily="34" charset="0"/>
              <a:buChar char="•"/>
            </a:pPr>
            <a:r>
              <a:rPr lang="en-US" sz="1600" b="0" i="0" dirty="0">
                <a:solidFill>
                  <a:schemeClr val="bg1"/>
                </a:solidFill>
                <a:effectLst/>
                <a:latin typeface="Söhne"/>
              </a:rPr>
              <a:t>Standard web technologies for structure, style, and interactivity.</a:t>
            </a:r>
          </a:p>
          <a:p>
            <a:pPr algn="ctr"/>
            <a:endParaRPr lang="en-IN" sz="1600" dirty="0">
              <a:solidFill>
                <a:schemeClr val="tx1"/>
              </a:solidFill>
              <a:latin typeface="Gotham Black" pitchFamily="50" charset="0"/>
            </a:endParaRPr>
          </a:p>
        </p:txBody>
      </p:sp>
      <p:sp>
        <p:nvSpPr>
          <p:cNvPr id="13" name="Rectangle 12">
            <a:extLst>
              <a:ext uri="{FF2B5EF4-FFF2-40B4-BE49-F238E27FC236}">
                <a16:creationId xmlns:a16="http://schemas.microsoft.com/office/drawing/2014/main" id="{C3371B02-C690-4988-85A6-AC548C3DD3B1}"/>
              </a:ext>
            </a:extLst>
          </p:cNvPr>
          <p:cNvSpPr/>
          <p:nvPr/>
        </p:nvSpPr>
        <p:spPr>
          <a:xfrm>
            <a:off x="4551680" y="2072640"/>
            <a:ext cx="6299200" cy="1168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600" b="0" i="0" dirty="0">
              <a:solidFill>
                <a:schemeClr val="tx1"/>
              </a:solidFill>
              <a:effectLst/>
              <a:latin typeface="Söhne"/>
            </a:endParaRPr>
          </a:p>
          <a:p>
            <a:r>
              <a:rPr lang="en-IN" sz="1600" b="1" i="0" dirty="0">
                <a:solidFill>
                  <a:schemeClr val="bg1"/>
                </a:solidFill>
                <a:effectLst/>
                <a:latin typeface="Söhne"/>
              </a:rPr>
              <a:t>Backend</a:t>
            </a:r>
          </a:p>
          <a:p>
            <a:pPr>
              <a:buFont typeface="Arial" panose="020B0604020202020204" pitchFamily="34" charset="0"/>
              <a:buChar char="•"/>
            </a:pPr>
            <a:r>
              <a:rPr lang="en-IN" sz="1600" i="1" dirty="0">
                <a:solidFill>
                  <a:schemeClr val="bg1"/>
                </a:solidFill>
                <a:effectLst/>
                <a:latin typeface="Söhne"/>
              </a:rPr>
              <a:t>Python Django</a:t>
            </a:r>
            <a:r>
              <a:rPr lang="en-IN" sz="1600" b="1" i="0" dirty="0">
                <a:solidFill>
                  <a:schemeClr val="bg1"/>
                </a:solidFill>
                <a:effectLst/>
                <a:latin typeface="Söhne"/>
              </a:rPr>
              <a:t>:</a:t>
            </a:r>
            <a:r>
              <a:rPr lang="en-US" sz="1600" b="0" i="0" dirty="0">
                <a:solidFill>
                  <a:schemeClr val="bg1"/>
                </a:solidFill>
                <a:effectLst/>
                <a:latin typeface="Söhne"/>
              </a:rPr>
              <a:t>Python web framework for fast, DRY, and secure development.</a:t>
            </a:r>
            <a:endParaRPr lang="en-IN" sz="1600" b="0" i="0" dirty="0">
              <a:solidFill>
                <a:schemeClr val="bg1"/>
              </a:solidFill>
              <a:effectLst/>
              <a:latin typeface="Söhne"/>
            </a:endParaRPr>
          </a:p>
          <a:p>
            <a:pPr>
              <a:buFont typeface="Arial" panose="020B0604020202020204" pitchFamily="34" charset="0"/>
              <a:buChar char="•"/>
            </a:pPr>
            <a:r>
              <a:rPr lang="en-US" sz="1600" i="1" dirty="0">
                <a:solidFill>
                  <a:schemeClr val="bg1"/>
                </a:solidFill>
                <a:effectLst/>
                <a:latin typeface="Söhne"/>
              </a:rPr>
              <a:t>SQL-LITE</a:t>
            </a:r>
            <a:r>
              <a:rPr lang="en-IN" sz="1600" b="1" i="0" dirty="0">
                <a:solidFill>
                  <a:schemeClr val="bg1"/>
                </a:solidFill>
                <a:effectLst/>
                <a:latin typeface="Söhne"/>
              </a:rPr>
              <a:t>:</a:t>
            </a:r>
            <a:r>
              <a:rPr lang="en-IN" sz="1600" b="0" i="0" dirty="0">
                <a:solidFill>
                  <a:schemeClr val="bg1"/>
                </a:solidFill>
                <a:effectLst/>
                <a:latin typeface="Söhne"/>
              </a:rPr>
              <a:t> NoSQL database for efficient data storage.</a:t>
            </a:r>
          </a:p>
          <a:p>
            <a:pPr algn="ctr"/>
            <a:endParaRPr lang="en-IN" sz="1600" dirty="0">
              <a:solidFill>
                <a:schemeClr val="tx1"/>
              </a:solidFill>
              <a:latin typeface="Gotham Black" pitchFamily="50" charset="0"/>
            </a:endParaRPr>
          </a:p>
        </p:txBody>
      </p:sp>
      <p:sp>
        <p:nvSpPr>
          <p:cNvPr id="14" name="Rectangle 13">
            <a:extLst>
              <a:ext uri="{FF2B5EF4-FFF2-40B4-BE49-F238E27FC236}">
                <a16:creationId xmlns:a16="http://schemas.microsoft.com/office/drawing/2014/main" id="{3A6D6DE6-71C4-46A9-9455-DB095218C58A}"/>
              </a:ext>
            </a:extLst>
          </p:cNvPr>
          <p:cNvSpPr/>
          <p:nvPr/>
        </p:nvSpPr>
        <p:spPr>
          <a:xfrm>
            <a:off x="4551680" y="3688080"/>
            <a:ext cx="6299200"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b="1" i="0" dirty="0">
                <a:solidFill>
                  <a:schemeClr val="bg1"/>
                </a:solidFill>
                <a:effectLst/>
                <a:latin typeface="Söhne"/>
              </a:rPr>
              <a:t>UI/Design</a:t>
            </a:r>
          </a:p>
          <a:p>
            <a:pPr>
              <a:buFont typeface="Arial" panose="020B0604020202020204" pitchFamily="34" charset="0"/>
              <a:buChar char="•"/>
            </a:pPr>
            <a:r>
              <a:rPr lang="en-IN" sz="1600" i="1" dirty="0">
                <a:solidFill>
                  <a:schemeClr val="bg1"/>
                </a:solidFill>
                <a:effectLst/>
                <a:latin typeface="Söhne"/>
              </a:rPr>
              <a:t>Bootstrap</a:t>
            </a:r>
            <a:r>
              <a:rPr lang="en-IN" sz="1600" b="1" i="0" dirty="0">
                <a:solidFill>
                  <a:schemeClr val="bg1"/>
                </a:solidFill>
                <a:effectLst/>
                <a:latin typeface="Söhne"/>
              </a:rPr>
              <a:t>:</a:t>
            </a:r>
            <a:r>
              <a:rPr lang="en-IN" sz="1600" b="0" i="0" dirty="0">
                <a:solidFill>
                  <a:schemeClr val="bg1"/>
                </a:solidFill>
                <a:effectLst/>
                <a:latin typeface="Söhne"/>
              </a:rPr>
              <a:t> Responsive front-end framework.</a:t>
            </a:r>
          </a:p>
          <a:p>
            <a:pPr>
              <a:buFont typeface="Arial" panose="020B0604020202020204" pitchFamily="34" charset="0"/>
              <a:buChar char="•"/>
            </a:pPr>
            <a:r>
              <a:rPr lang="en-IN" sz="1600" i="1" dirty="0">
                <a:solidFill>
                  <a:schemeClr val="bg1"/>
                </a:solidFill>
                <a:effectLst/>
                <a:latin typeface="Söhne"/>
              </a:rPr>
              <a:t>Figma</a:t>
            </a:r>
            <a:r>
              <a:rPr lang="en-IN" sz="1600" b="1" i="0" dirty="0">
                <a:solidFill>
                  <a:schemeClr val="bg1"/>
                </a:solidFill>
                <a:effectLst/>
                <a:latin typeface="Söhne"/>
              </a:rPr>
              <a:t>:</a:t>
            </a:r>
            <a:r>
              <a:rPr lang="en-IN" sz="1600" b="0" i="0" dirty="0">
                <a:solidFill>
                  <a:schemeClr val="bg1"/>
                </a:solidFill>
                <a:effectLst/>
                <a:latin typeface="Söhne"/>
              </a:rPr>
              <a:t> Design tool for wireframes and prototypes.</a:t>
            </a:r>
          </a:p>
        </p:txBody>
      </p:sp>
      <p:sp>
        <p:nvSpPr>
          <p:cNvPr id="15" name="Rectangle 14">
            <a:extLst>
              <a:ext uri="{FF2B5EF4-FFF2-40B4-BE49-F238E27FC236}">
                <a16:creationId xmlns:a16="http://schemas.microsoft.com/office/drawing/2014/main" id="{EC1C0748-D5FE-4243-9F9F-1088EF407F1E}"/>
              </a:ext>
            </a:extLst>
          </p:cNvPr>
          <p:cNvSpPr/>
          <p:nvPr/>
        </p:nvSpPr>
        <p:spPr>
          <a:xfrm>
            <a:off x="4551680" y="5303520"/>
            <a:ext cx="6299200" cy="1168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i="0" dirty="0">
                <a:solidFill>
                  <a:schemeClr val="bg1"/>
                </a:solidFill>
                <a:effectLst/>
                <a:latin typeface="Söhne"/>
              </a:rPr>
              <a:t>Version Control</a:t>
            </a:r>
          </a:p>
          <a:p>
            <a:pPr>
              <a:buFont typeface="Arial" panose="020B0604020202020204" pitchFamily="34" charset="0"/>
              <a:buChar char="•"/>
            </a:pPr>
            <a:r>
              <a:rPr lang="en-US" sz="1600" i="1" dirty="0">
                <a:solidFill>
                  <a:schemeClr val="bg1"/>
                </a:solidFill>
                <a:effectLst/>
                <a:latin typeface="Söhne"/>
              </a:rPr>
              <a:t>Git, GitHub</a:t>
            </a:r>
            <a:r>
              <a:rPr lang="en-US" sz="1600" b="1" i="0" dirty="0">
                <a:solidFill>
                  <a:schemeClr val="bg1"/>
                </a:solidFill>
                <a:effectLst/>
                <a:latin typeface="Söhne"/>
              </a:rPr>
              <a:t>:</a:t>
            </a:r>
            <a:r>
              <a:rPr lang="en-US" sz="1600" b="0" i="0" dirty="0">
                <a:solidFill>
                  <a:schemeClr val="bg1"/>
                </a:solidFill>
                <a:effectLst/>
                <a:latin typeface="Söhne"/>
              </a:rPr>
              <a:t> Version control and collaborative development.</a:t>
            </a:r>
          </a:p>
        </p:txBody>
      </p:sp>
      <p:sp>
        <p:nvSpPr>
          <p:cNvPr id="8" name="Rectangle 7">
            <a:extLst>
              <a:ext uri="{FF2B5EF4-FFF2-40B4-BE49-F238E27FC236}">
                <a16:creationId xmlns:a16="http://schemas.microsoft.com/office/drawing/2014/main" id="{0A4B8DA4-8868-4A48-8C9E-FDB8A0C65DEE}"/>
              </a:ext>
            </a:extLst>
          </p:cNvPr>
          <p:cNvSpPr/>
          <p:nvPr/>
        </p:nvSpPr>
        <p:spPr>
          <a:xfrm>
            <a:off x="3383280" y="457200"/>
            <a:ext cx="1168400" cy="11684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Gotham Black" pitchFamily="50" charset="0"/>
              </a:rPr>
              <a:t>1</a:t>
            </a:r>
            <a:endParaRPr lang="en-IN" sz="4800" dirty="0">
              <a:solidFill>
                <a:schemeClr val="bg1"/>
              </a:solidFill>
              <a:latin typeface="Gotham Black" pitchFamily="50" charset="0"/>
            </a:endParaRPr>
          </a:p>
        </p:txBody>
      </p:sp>
      <p:sp>
        <p:nvSpPr>
          <p:cNvPr id="9" name="Rectangle 8">
            <a:extLst>
              <a:ext uri="{FF2B5EF4-FFF2-40B4-BE49-F238E27FC236}">
                <a16:creationId xmlns:a16="http://schemas.microsoft.com/office/drawing/2014/main" id="{3364DB5A-9C35-428D-B380-AC9F5F8CACE2}"/>
              </a:ext>
            </a:extLst>
          </p:cNvPr>
          <p:cNvSpPr/>
          <p:nvPr/>
        </p:nvSpPr>
        <p:spPr>
          <a:xfrm>
            <a:off x="3383280" y="2072640"/>
            <a:ext cx="1168400" cy="1168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Gotham Black" pitchFamily="50" charset="0"/>
              </a:rPr>
              <a:t>2</a:t>
            </a:r>
            <a:endParaRPr lang="en-IN" sz="4400" dirty="0">
              <a:solidFill>
                <a:schemeClr val="bg1"/>
              </a:solidFill>
              <a:latin typeface="Gotham Black" pitchFamily="50" charset="0"/>
            </a:endParaRPr>
          </a:p>
        </p:txBody>
      </p:sp>
      <p:sp>
        <p:nvSpPr>
          <p:cNvPr id="10" name="Rectangle 9">
            <a:extLst>
              <a:ext uri="{FF2B5EF4-FFF2-40B4-BE49-F238E27FC236}">
                <a16:creationId xmlns:a16="http://schemas.microsoft.com/office/drawing/2014/main" id="{30207B22-687C-4C11-9A69-6601024707E5}"/>
              </a:ext>
            </a:extLst>
          </p:cNvPr>
          <p:cNvSpPr/>
          <p:nvPr/>
        </p:nvSpPr>
        <p:spPr>
          <a:xfrm>
            <a:off x="3383280" y="3688080"/>
            <a:ext cx="1168400"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Gotham Black" pitchFamily="50" charset="0"/>
              </a:rPr>
              <a:t>3</a:t>
            </a:r>
            <a:endParaRPr lang="en-IN" sz="4800" dirty="0">
              <a:solidFill>
                <a:schemeClr val="bg1"/>
              </a:solidFill>
              <a:latin typeface="Gotham Black" pitchFamily="50" charset="0"/>
            </a:endParaRPr>
          </a:p>
        </p:txBody>
      </p:sp>
      <p:sp>
        <p:nvSpPr>
          <p:cNvPr id="11" name="Rectangle 10">
            <a:extLst>
              <a:ext uri="{FF2B5EF4-FFF2-40B4-BE49-F238E27FC236}">
                <a16:creationId xmlns:a16="http://schemas.microsoft.com/office/drawing/2014/main" id="{26941E11-6BEB-4B27-85AF-25552D42B0BE}"/>
              </a:ext>
            </a:extLst>
          </p:cNvPr>
          <p:cNvSpPr/>
          <p:nvPr/>
        </p:nvSpPr>
        <p:spPr>
          <a:xfrm>
            <a:off x="3383280" y="5303520"/>
            <a:ext cx="1168400" cy="1168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latin typeface="Gotham Black" pitchFamily="50" charset="0"/>
              </a:rPr>
              <a:t> </a:t>
            </a:r>
            <a:r>
              <a:rPr lang="en-US" sz="4800" dirty="0">
                <a:solidFill>
                  <a:schemeClr val="bg1"/>
                </a:solidFill>
                <a:latin typeface="Gotham Black" pitchFamily="50" charset="0"/>
              </a:rPr>
              <a:t>4</a:t>
            </a:r>
            <a:r>
              <a:rPr lang="en-US" sz="4800" dirty="0">
                <a:solidFill>
                  <a:schemeClr val="tx1"/>
                </a:solidFill>
                <a:latin typeface="Gotham Black" pitchFamily="50" charset="0"/>
              </a:rPr>
              <a:t>	</a:t>
            </a:r>
            <a:endParaRPr lang="en-IN" sz="4800" dirty="0">
              <a:solidFill>
                <a:schemeClr val="tx1"/>
              </a:solidFill>
              <a:latin typeface="Gotham Black" pitchFamily="50" charset="0"/>
            </a:endParaRPr>
          </a:p>
        </p:txBody>
      </p:sp>
      <p:sp>
        <p:nvSpPr>
          <p:cNvPr id="16" name="Rectangle 15">
            <a:extLst>
              <a:ext uri="{FF2B5EF4-FFF2-40B4-BE49-F238E27FC236}">
                <a16:creationId xmlns:a16="http://schemas.microsoft.com/office/drawing/2014/main" id="{BF909948-DCA8-46DF-BDFD-5F513F03473C}"/>
              </a:ext>
            </a:extLst>
          </p:cNvPr>
          <p:cNvSpPr/>
          <p:nvPr/>
        </p:nvSpPr>
        <p:spPr>
          <a:xfrm>
            <a:off x="0" y="0"/>
            <a:ext cx="338328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Gotham Black" pitchFamily="50" charset="0"/>
              </a:rPr>
              <a:t>TECHNOLOGY</a:t>
            </a:r>
            <a:r>
              <a:rPr lang="en-US" sz="6000" dirty="0">
                <a:solidFill>
                  <a:schemeClr val="bg1"/>
                </a:solidFill>
                <a:latin typeface="Gotham Black" pitchFamily="50" charset="0"/>
              </a:rPr>
              <a:t> </a:t>
            </a:r>
            <a:r>
              <a:rPr lang="en-US" sz="3200" dirty="0">
                <a:solidFill>
                  <a:schemeClr val="bg1"/>
                </a:solidFill>
                <a:latin typeface="Gotham Black" pitchFamily="50" charset="0"/>
              </a:rPr>
              <a:t>USED</a:t>
            </a:r>
            <a:endParaRPr lang="en-IN" sz="6000" dirty="0">
              <a:solidFill>
                <a:schemeClr val="bg1"/>
              </a:solidFill>
              <a:latin typeface="Gotham Black" pitchFamily="50" charset="0"/>
            </a:endParaRPr>
          </a:p>
        </p:txBody>
      </p:sp>
    </p:spTree>
    <p:extLst>
      <p:ext uri="{BB962C8B-B14F-4D97-AF65-F5344CB8AC3E}">
        <p14:creationId xmlns:p14="http://schemas.microsoft.com/office/powerpoint/2010/main" val="4100442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DONE">
            <a:hlinkClick r:id="" action="ppaction://media"/>
            <a:extLst>
              <a:ext uri="{FF2B5EF4-FFF2-40B4-BE49-F238E27FC236}">
                <a16:creationId xmlns:a16="http://schemas.microsoft.com/office/drawing/2014/main" id="{550E87AD-E15D-4DB1-A0F2-9CE66F99BFD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9" name="Freeform: Shape 8">
            <a:extLst>
              <a:ext uri="{FF2B5EF4-FFF2-40B4-BE49-F238E27FC236}">
                <a16:creationId xmlns:a16="http://schemas.microsoft.com/office/drawing/2014/main" id="{4B063098-2A69-4EB9-8ED5-8AEC954CEF5D}"/>
              </a:ext>
            </a:extLst>
          </p:cNvPr>
          <p:cNvSpPr/>
          <p:nvPr/>
        </p:nvSpPr>
        <p:spPr>
          <a:xfrm>
            <a:off x="-102159" y="-47731"/>
            <a:ext cx="12396316" cy="6953459"/>
          </a:xfrm>
          <a:custGeom>
            <a:avLst/>
            <a:gdLst>
              <a:gd name="connsiteX0" fmla="*/ 3220497 w 12396316"/>
              <a:gd name="connsiteY0" fmla="*/ 2758273 h 6953459"/>
              <a:gd name="connsiteX1" fmla="*/ 2502040 w 12396316"/>
              <a:gd name="connsiteY1" fmla="*/ 3476730 h 6953459"/>
              <a:gd name="connsiteX2" fmla="*/ 3220497 w 12396316"/>
              <a:gd name="connsiteY2" fmla="*/ 4195187 h 6953459"/>
              <a:gd name="connsiteX3" fmla="*/ 8978202 w 12396316"/>
              <a:gd name="connsiteY3" fmla="*/ 4195187 h 6953459"/>
              <a:gd name="connsiteX4" fmla="*/ 9696659 w 12396316"/>
              <a:gd name="connsiteY4" fmla="*/ 3476730 h 6953459"/>
              <a:gd name="connsiteX5" fmla="*/ 8978202 w 12396316"/>
              <a:gd name="connsiteY5" fmla="*/ 2758273 h 6953459"/>
              <a:gd name="connsiteX6" fmla="*/ 0 w 12396316"/>
              <a:gd name="connsiteY6" fmla="*/ 0 h 6953459"/>
              <a:gd name="connsiteX7" fmla="*/ 12396316 w 12396316"/>
              <a:gd name="connsiteY7" fmla="*/ 0 h 6953459"/>
              <a:gd name="connsiteX8" fmla="*/ 12396316 w 12396316"/>
              <a:gd name="connsiteY8" fmla="*/ 6953459 h 6953459"/>
              <a:gd name="connsiteX9" fmla="*/ 0 w 12396316"/>
              <a:gd name="connsiteY9" fmla="*/ 6953459 h 695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6316" h="6953459">
                <a:moveTo>
                  <a:pt x="3220497" y="2758273"/>
                </a:moveTo>
                <a:cubicBezTo>
                  <a:pt x="2823704" y="2758273"/>
                  <a:pt x="2502040" y="3079937"/>
                  <a:pt x="2502040" y="3476730"/>
                </a:cubicBezTo>
                <a:cubicBezTo>
                  <a:pt x="2502040" y="3873523"/>
                  <a:pt x="2823704" y="4195187"/>
                  <a:pt x="3220497" y="4195187"/>
                </a:cubicBezTo>
                <a:lnTo>
                  <a:pt x="8978202" y="4195187"/>
                </a:lnTo>
                <a:cubicBezTo>
                  <a:pt x="9374995" y="4195187"/>
                  <a:pt x="9696659" y="3873523"/>
                  <a:pt x="9696659" y="3476730"/>
                </a:cubicBezTo>
                <a:cubicBezTo>
                  <a:pt x="9696659" y="3079937"/>
                  <a:pt x="9374995" y="2758273"/>
                  <a:pt x="8978202" y="2758273"/>
                </a:cubicBezTo>
                <a:close/>
                <a:moveTo>
                  <a:pt x="0" y="0"/>
                </a:moveTo>
                <a:lnTo>
                  <a:pt x="12396316" y="0"/>
                </a:lnTo>
                <a:lnTo>
                  <a:pt x="12396316" y="6953459"/>
                </a:lnTo>
                <a:lnTo>
                  <a:pt x="0" y="6953459"/>
                </a:lnTo>
                <a:close/>
              </a:path>
            </a:pathLst>
          </a:custGeom>
          <a:solidFill>
            <a:schemeClr val="tx1">
              <a:alpha val="50000"/>
            </a:schemeClr>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1" name="Graphic 10" descr="Magnifying glass">
            <a:extLst>
              <a:ext uri="{FF2B5EF4-FFF2-40B4-BE49-F238E27FC236}">
                <a16:creationId xmlns:a16="http://schemas.microsoft.com/office/drawing/2014/main" id="{5CF471B2-030E-4C9A-A1BA-A4252C0D00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50252" y="2971800"/>
            <a:ext cx="914400" cy="914400"/>
          </a:xfrm>
          <a:prstGeom prst="rect">
            <a:avLst/>
          </a:prstGeom>
        </p:spPr>
      </p:pic>
      <p:sp>
        <p:nvSpPr>
          <p:cNvPr id="12" name="TextBox 11">
            <a:extLst>
              <a:ext uri="{FF2B5EF4-FFF2-40B4-BE49-F238E27FC236}">
                <a16:creationId xmlns:a16="http://schemas.microsoft.com/office/drawing/2014/main" id="{8893BFC8-0378-4AAC-90BD-51C09DB4AFCD}"/>
              </a:ext>
            </a:extLst>
          </p:cNvPr>
          <p:cNvSpPr txBox="1"/>
          <p:nvPr/>
        </p:nvSpPr>
        <p:spPr>
          <a:xfrm>
            <a:off x="3666811" y="2875000"/>
            <a:ext cx="5235191" cy="1107996"/>
          </a:xfrm>
          <a:prstGeom prst="rect">
            <a:avLst/>
          </a:prstGeom>
          <a:noFill/>
        </p:spPr>
        <p:txBody>
          <a:bodyPr wrap="square" rtlCol="0">
            <a:spAutoFit/>
          </a:bodyPr>
          <a:lstStyle/>
          <a:p>
            <a:r>
              <a:rPr lang="en-US" sz="6600" dirty="0">
                <a:solidFill>
                  <a:schemeClr val="bg1"/>
                </a:solidFill>
                <a:latin typeface="Aharoni" panose="02010803020104030203" pitchFamily="2" charset="-79"/>
                <a:cs typeface="Aharoni" panose="02010803020104030203" pitchFamily="2" charset="-79"/>
              </a:rPr>
              <a:t>Health Wiki</a:t>
            </a:r>
            <a:endParaRPr lang="en-IN" sz="6600" dirty="0">
              <a:solidFill>
                <a:schemeClr val="bg1"/>
              </a:solidFill>
              <a:latin typeface="Aharoni" panose="02010803020104030203" pitchFamily="2" charset="-79"/>
              <a:cs typeface="Aharoni" panose="02010803020104030203" pitchFamily="2" charset="-79"/>
            </a:endParaRPr>
          </a:p>
        </p:txBody>
      </p:sp>
      <p:sp>
        <p:nvSpPr>
          <p:cNvPr id="13" name="TextBox 12">
            <a:extLst>
              <a:ext uri="{FF2B5EF4-FFF2-40B4-BE49-F238E27FC236}">
                <a16:creationId xmlns:a16="http://schemas.microsoft.com/office/drawing/2014/main" id="{211DF88A-0E7A-48D1-86A5-B73622331612}"/>
              </a:ext>
            </a:extLst>
          </p:cNvPr>
          <p:cNvSpPr txBox="1"/>
          <p:nvPr/>
        </p:nvSpPr>
        <p:spPr>
          <a:xfrm>
            <a:off x="3564652" y="4474194"/>
            <a:ext cx="5062695" cy="1200329"/>
          </a:xfrm>
          <a:prstGeom prst="rect">
            <a:avLst/>
          </a:prstGeom>
          <a:noFill/>
        </p:spPr>
        <p:txBody>
          <a:bodyPr wrap="square" rtlCol="0">
            <a:spAutoFit/>
          </a:bodyPr>
          <a:lstStyle/>
          <a:p>
            <a:pPr algn="ctr"/>
            <a:r>
              <a:rPr lang="en-US" b="0" i="0" dirty="0">
                <a:solidFill>
                  <a:srgbClr val="D1D5DB"/>
                </a:solidFill>
                <a:effectLst/>
                <a:latin typeface="HP Simplified Hans Light" panose="020B0300000000000000" pitchFamily="34" charset="-122"/>
                <a:ea typeface="HP Simplified Hans Light" panose="020B0300000000000000" pitchFamily="34" charset="-122"/>
              </a:rPr>
              <a:t>A tech-powered platform promoting health awareness by providing user-friendly insights into specific body pain, facilitating informed decisions and positive changes for a healthier society.</a:t>
            </a:r>
            <a:endParaRPr lang="en-IN" dirty="0">
              <a:latin typeface="HP Simplified Hans Light" panose="020B0300000000000000" pitchFamily="34" charset="-122"/>
              <a:ea typeface="HP Simplified Hans Light" panose="020B0300000000000000" pitchFamily="34" charset="-122"/>
            </a:endParaRPr>
          </a:p>
        </p:txBody>
      </p:sp>
    </p:spTree>
    <p:extLst>
      <p:ext uri="{BB962C8B-B14F-4D97-AF65-F5344CB8AC3E}">
        <p14:creationId xmlns:p14="http://schemas.microsoft.com/office/powerpoint/2010/main" val="2821528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0551CD7C-C26E-4EF5-9BAD-D1118D8757EC}"/>
                  </a:ext>
                </a:extLst>
              </p:cNvPr>
              <p:cNvGraphicFramePr>
                <a:graphicFrameLocks noChangeAspect="1"/>
              </p:cNvGraphicFramePr>
              <p:nvPr>
                <p:extLst>
                  <p:ext uri="{D42A27DB-BD31-4B8C-83A1-F6EECF244321}">
                    <p14:modId xmlns:p14="http://schemas.microsoft.com/office/powerpoint/2010/main" val="3764607890"/>
                  </p:ext>
                </p:extLst>
              </p:nvPr>
            </p:nvGraphicFramePr>
            <p:xfrm>
              <a:off x="0" y="0"/>
              <a:ext cx="6096000" cy="3429000"/>
            </p:xfrm>
            <a:graphic>
              <a:graphicData uri="http://schemas.microsoft.com/office/powerpoint/2016/slidezoom">
                <pslz:sldZm>
                  <pslz:sldZmObj sldId="278" cId="4292663297">
                    <pslz:zmPr id="{4B765BF8-FB7E-4240-ADCE-1A2C3AE10E72}" returnToParent="0" transitionDur="1000">
                      <p166:blipFill xmlns:p166="http://schemas.microsoft.com/office/powerpoint/2016/6/main">
                        <a:blip r:embed="rId3"/>
                        <a:stretch>
                          <a:fillRect/>
                        </a:stretch>
                      </p166:blipFill>
                      <p166:spPr xmlns:p166="http://schemas.microsoft.com/office/powerpoint/2016/6/main">
                        <a:xfrm>
                          <a:off x="0" y="0"/>
                          <a:ext cx="6096000" cy="3429000"/>
                        </a:xfrm>
                        <a:prstGeom prst="rect">
                          <a:avLst/>
                        </a:prstGeom>
                        <a:ln w="3175">
                          <a:noFill/>
                        </a:ln>
                      </p166:spPr>
                    </pslz:zmPr>
                  </pslz:sldZmObj>
                </pslz:sldZm>
              </a:graphicData>
            </a:graphic>
          </p:graphicFrame>
        </mc:Choice>
        <mc:Fallback xmlns="">
          <p:pic>
            <p:nvPicPr>
              <p:cNvPr id="3" name="Slide Zoom 2">
                <a:extLst>
                  <a:ext uri="{FF2B5EF4-FFF2-40B4-BE49-F238E27FC236}">
                    <a16:creationId xmlns:a16="http://schemas.microsoft.com/office/drawing/2014/main" id="{0551CD7C-C26E-4EF5-9BAD-D1118D8757EC}"/>
                  </a:ext>
                </a:extLst>
              </p:cNvPr>
              <p:cNvPicPr>
                <a:picLocks noGrp="1" noRot="1" noChangeAspect="1" noMove="1" noResize="1" noEditPoints="1" noAdjustHandles="1" noChangeArrowheads="1" noChangeShapeType="1"/>
              </p:cNvPicPr>
              <p:nvPr/>
            </p:nvPicPr>
            <p:blipFill>
              <a:blip r:embed="rId4"/>
              <a:stretch>
                <a:fillRect/>
              </a:stretch>
            </p:blipFill>
            <p:spPr>
              <a:xfrm>
                <a:off x="0" y="0"/>
                <a:ext cx="6096000" cy="342900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1BF782AC-FA27-43E7-B491-D8254A8DEF60}"/>
                  </a:ext>
                </a:extLst>
              </p:cNvPr>
              <p:cNvGraphicFramePr>
                <a:graphicFrameLocks noChangeAspect="1"/>
              </p:cNvGraphicFramePr>
              <p:nvPr>
                <p:extLst>
                  <p:ext uri="{D42A27DB-BD31-4B8C-83A1-F6EECF244321}">
                    <p14:modId xmlns:p14="http://schemas.microsoft.com/office/powerpoint/2010/main" val="676072057"/>
                  </p:ext>
                </p:extLst>
              </p:nvPr>
            </p:nvGraphicFramePr>
            <p:xfrm>
              <a:off x="6096000" y="0"/>
              <a:ext cx="6096000" cy="3429000"/>
            </p:xfrm>
            <a:graphic>
              <a:graphicData uri="http://schemas.microsoft.com/office/powerpoint/2016/slidezoom">
                <pslz:sldZm>
                  <pslz:sldZmObj sldId="279" cId="3342128793">
                    <pslz:zmPr id="{56E8725E-F89C-4A4C-9E72-D5AEB86C4482}" returnToParent="0" transitionDur="1000">
                      <p166:blipFill xmlns:p166="http://schemas.microsoft.com/office/powerpoint/2016/6/main">
                        <a:blip r:embed="rId5"/>
                        <a:stretch>
                          <a:fillRect/>
                        </a:stretch>
                      </p166:blipFill>
                      <p166:spPr xmlns:p166="http://schemas.microsoft.com/office/powerpoint/2016/6/main">
                        <a:xfrm>
                          <a:off x="0" y="0"/>
                          <a:ext cx="6096000" cy="3429000"/>
                        </a:xfrm>
                        <a:prstGeom prst="rect">
                          <a:avLst/>
                        </a:prstGeom>
                        <a:ln w="3175">
                          <a:noFill/>
                        </a:ln>
                      </p166:spPr>
                    </pslz:zmPr>
                  </pslz:sldZmObj>
                </pslz:sldZm>
              </a:graphicData>
            </a:graphic>
          </p:graphicFrame>
        </mc:Choice>
        <mc:Fallback xmlns="">
          <p:pic>
            <p:nvPicPr>
              <p:cNvPr id="5" name="Slide Zoom 4">
                <a:extLst>
                  <a:ext uri="{FF2B5EF4-FFF2-40B4-BE49-F238E27FC236}">
                    <a16:creationId xmlns:a16="http://schemas.microsoft.com/office/drawing/2014/main" id="{1BF782AC-FA27-43E7-B491-D8254A8DEF60}"/>
                  </a:ext>
                </a:extLst>
              </p:cNvPr>
              <p:cNvPicPr>
                <a:picLocks noGrp="1" noRot="1" noChangeAspect="1" noMove="1" noResize="1" noEditPoints="1" noAdjustHandles="1" noChangeArrowheads="1" noChangeShapeType="1"/>
              </p:cNvPicPr>
              <p:nvPr/>
            </p:nvPicPr>
            <p:blipFill>
              <a:blip r:embed="rId6"/>
              <a:stretch>
                <a:fillRect/>
              </a:stretch>
            </p:blipFill>
            <p:spPr>
              <a:xfrm>
                <a:off x="6096000" y="0"/>
                <a:ext cx="6096000" cy="342900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94DED832-3BFF-441B-B0AD-E1DF1002C206}"/>
                  </a:ext>
                </a:extLst>
              </p:cNvPr>
              <p:cNvGraphicFramePr>
                <a:graphicFrameLocks noChangeAspect="1"/>
              </p:cNvGraphicFramePr>
              <p:nvPr>
                <p:extLst>
                  <p:ext uri="{D42A27DB-BD31-4B8C-83A1-F6EECF244321}">
                    <p14:modId xmlns:p14="http://schemas.microsoft.com/office/powerpoint/2010/main" val="3099049618"/>
                  </p:ext>
                </p:extLst>
              </p:nvPr>
            </p:nvGraphicFramePr>
            <p:xfrm>
              <a:off x="6096000" y="3429000"/>
              <a:ext cx="6096000" cy="3429000"/>
            </p:xfrm>
            <a:graphic>
              <a:graphicData uri="http://schemas.microsoft.com/office/powerpoint/2016/slidezoom">
                <pslz:sldZm>
                  <pslz:sldZmObj sldId="280" cId="425597484">
                    <pslz:zmPr id="{CEAEADF9-1D13-464E-8EDE-2AD78D335A77}" returnToParent="0" transitionDur="1000">
                      <p166:blipFill xmlns:p166="http://schemas.microsoft.com/office/powerpoint/2016/6/main">
                        <a:blip r:embed="rId7"/>
                        <a:stretch>
                          <a:fillRect/>
                        </a:stretch>
                      </p166:blipFill>
                      <p166:spPr xmlns:p166="http://schemas.microsoft.com/office/powerpoint/2016/6/main">
                        <a:xfrm>
                          <a:off x="0" y="0"/>
                          <a:ext cx="6096000" cy="3429000"/>
                        </a:xfrm>
                        <a:prstGeom prst="rect">
                          <a:avLst/>
                        </a:prstGeom>
                        <a:ln w="3175">
                          <a:noFill/>
                        </a:ln>
                      </p166:spPr>
                    </pslz:zmPr>
                  </pslz:sldZmObj>
                </pslz:sldZm>
              </a:graphicData>
            </a:graphic>
          </p:graphicFrame>
        </mc:Choice>
        <mc:Fallback xmlns="">
          <p:pic>
            <p:nvPicPr>
              <p:cNvPr id="7" name="Slide Zoom 6">
                <a:extLst>
                  <a:ext uri="{FF2B5EF4-FFF2-40B4-BE49-F238E27FC236}">
                    <a16:creationId xmlns:a16="http://schemas.microsoft.com/office/drawing/2014/main" id="{94DED832-3BFF-441B-B0AD-E1DF1002C206}"/>
                  </a:ext>
                </a:extLst>
              </p:cNvPr>
              <p:cNvPicPr>
                <a:picLocks noGrp="1" noRot="1" noChangeAspect="1" noMove="1" noResize="1" noEditPoints="1" noAdjustHandles="1" noChangeArrowheads="1" noChangeShapeType="1"/>
              </p:cNvPicPr>
              <p:nvPr/>
            </p:nvPicPr>
            <p:blipFill>
              <a:blip r:embed="rId8"/>
              <a:stretch>
                <a:fillRect/>
              </a:stretch>
            </p:blipFill>
            <p:spPr>
              <a:xfrm>
                <a:off x="6096000" y="3429000"/>
                <a:ext cx="6096000" cy="342900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DA8CFF59-FBC2-49B6-B21A-DC582B0DE356}"/>
                  </a:ext>
                </a:extLst>
              </p:cNvPr>
              <p:cNvGraphicFramePr>
                <a:graphicFrameLocks noChangeAspect="1"/>
              </p:cNvGraphicFramePr>
              <p:nvPr>
                <p:extLst>
                  <p:ext uri="{D42A27DB-BD31-4B8C-83A1-F6EECF244321}">
                    <p14:modId xmlns:p14="http://schemas.microsoft.com/office/powerpoint/2010/main" val="3015762294"/>
                  </p:ext>
                </p:extLst>
              </p:nvPr>
            </p:nvGraphicFramePr>
            <p:xfrm>
              <a:off x="0" y="3429000"/>
              <a:ext cx="6096000" cy="3429000"/>
            </p:xfrm>
            <a:graphic>
              <a:graphicData uri="http://schemas.microsoft.com/office/powerpoint/2016/slidezoom">
                <pslz:sldZm>
                  <pslz:sldZmObj sldId="281" cId="3462549974">
                    <pslz:zmPr id="{A1A05BCB-C6A5-4577-A930-6F8B741DAAF0}" transitionDur="1000">
                      <p166:blipFill xmlns:p166="http://schemas.microsoft.com/office/powerpoint/2016/6/main">
                        <a:blip r:embed="rId9"/>
                        <a:stretch>
                          <a:fillRect/>
                        </a:stretch>
                      </p166:blipFill>
                      <p166:spPr xmlns:p166="http://schemas.microsoft.com/office/powerpoint/2016/6/main">
                        <a:xfrm>
                          <a:off x="0" y="0"/>
                          <a:ext cx="6096000" cy="3429000"/>
                        </a:xfrm>
                        <a:prstGeom prst="rect">
                          <a:avLst/>
                        </a:prstGeom>
                        <a:ln w="3175">
                          <a:noFill/>
                        </a:ln>
                      </p166:spPr>
                    </pslz:zmPr>
                  </pslz:sldZmObj>
                </pslz:sldZm>
              </a:graphicData>
            </a:graphic>
          </p:graphicFrame>
        </mc:Choice>
        <mc:Fallback xmlns="">
          <p:pic>
            <p:nvPicPr>
              <p:cNvPr id="9" name="Slide Zoom 8">
                <a:extLst>
                  <a:ext uri="{FF2B5EF4-FFF2-40B4-BE49-F238E27FC236}">
                    <a16:creationId xmlns:a16="http://schemas.microsoft.com/office/drawing/2014/main" id="{DA8CFF59-FBC2-49B6-B21A-DC582B0DE356}"/>
                  </a:ext>
                </a:extLst>
              </p:cNvPr>
              <p:cNvPicPr>
                <a:picLocks noGrp="1" noRot="1" noChangeAspect="1" noMove="1" noResize="1" noEditPoints="1" noAdjustHandles="1" noChangeArrowheads="1" noChangeShapeType="1"/>
              </p:cNvPicPr>
              <p:nvPr/>
            </p:nvPicPr>
            <p:blipFill>
              <a:blip r:embed="rId10"/>
              <a:stretch>
                <a:fillRect/>
              </a:stretch>
            </p:blipFill>
            <p:spPr>
              <a:xfrm>
                <a:off x="0" y="3429000"/>
                <a:ext cx="6096000" cy="3429000"/>
              </a:xfrm>
              <a:prstGeom prst="rect">
                <a:avLst/>
              </a:prstGeom>
              <a:ln w="3175">
                <a:noFill/>
              </a:ln>
            </p:spPr>
          </p:pic>
        </mc:Fallback>
      </mc:AlternateContent>
      <p:sp>
        <p:nvSpPr>
          <p:cNvPr id="2" name="TextBox 1">
            <a:extLst>
              <a:ext uri="{FF2B5EF4-FFF2-40B4-BE49-F238E27FC236}">
                <a16:creationId xmlns:a16="http://schemas.microsoft.com/office/drawing/2014/main" id="{8EA964CF-1793-4D1E-94AC-CF506E6BC61A}"/>
              </a:ext>
            </a:extLst>
          </p:cNvPr>
          <p:cNvSpPr txBox="1"/>
          <p:nvPr/>
        </p:nvSpPr>
        <p:spPr>
          <a:xfrm>
            <a:off x="3371273" y="27709"/>
            <a:ext cx="5560291" cy="1107996"/>
          </a:xfrm>
          <a:prstGeom prst="rect">
            <a:avLst/>
          </a:prstGeom>
          <a:noFill/>
        </p:spPr>
        <p:txBody>
          <a:bodyPr wrap="square" rtlCol="0">
            <a:spAutoFit/>
          </a:bodyPr>
          <a:lstStyle/>
          <a:p>
            <a:pPr algn="ctr"/>
            <a:r>
              <a:rPr lang="en-US" sz="6600" b="1" dirty="0">
                <a:solidFill>
                  <a:schemeClr val="bg1"/>
                </a:solidFill>
                <a:latin typeface="Bahnschrift SemiBold Condensed" panose="020B0502040204020203" pitchFamily="34" charset="0"/>
              </a:rPr>
              <a:t>RESULTS</a:t>
            </a:r>
            <a:endParaRPr lang="en-IN" b="1" dirty="0">
              <a:solidFill>
                <a:schemeClr val="bg1"/>
              </a:solidFill>
              <a:latin typeface="Bahnschrift SemiBold Condensed" panose="020B0502040204020203" pitchFamily="34" charset="0"/>
            </a:endParaRPr>
          </a:p>
        </p:txBody>
      </p:sp>
    </p:spTree>
    <p:extLst>
      <p:ext uri="{BB962C8B-B14F-4D97-AF65-F5344CB8AC3E}">
        <p14:creationId xmlns:p14="http://schemas.microsoft.com/office/powerpoint/2010/main" val="3550907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52000">
              <a:schemeClr val="tx1"/>
            </a:gs>
            <a:gs pos="100000">
              <a:srgbClr val="FF0000"/>
            </a:gs>
          </a:gsLst>
          <a:lin ang="3000000" scaled="0"/>
          <a:tileRect/>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B87CF4A-D25F-4A2D-A064-E84E5D6E69C1}"/>
              </a:ext>
            </a:extLst>
          </p:cNvPr>
          <p:cNvSpPr/>
          <p:nvPr/>
        </p:nvSpPr>
        <p:spPr>
          <a:xfrm>
            <a:off x="7782339" y="2345635"/>
            <a:ext cx="4409661" cy="4512365"/>
          </a:xfrm>
          <a:prstGeom prst="roundRect">
            <a:avLst>
              <a:gd name="adj" fmla="val 1103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00" dirty="0">
                <a:latin typeface="Aharoni" panose="02010803020104030203" pitchFamily="2" charset="-79"/>
                <a:cs typeface="Aharoni" panose="02010803020104030203" pitchFamily="2" charset="-79"/>
              </a:rPr>
              <a:t>U</a:t>
            </a:r>
            <a:endParaRPr lang="en-IN" dirty="0">
              <a:latin typeface="Aharoni" panose="02010803020104030203" pitchFamily="2" charset="-79"/>
              <a:cs typeface="Aharoni" panose="02010803020104030203" pitchFamily="2" charset="-79"/>
            </a:endParaRPr>
          </a:p>
        </p:txBody>
      </p:sp>
      <p:sp>
        <p:nvSpPr>
          <p:cNvPr id="3" name="Rectangle 2">
            <a:extLst>
              <a:ext uri="{FF2B5EF4-FFF2-40B4-BE49-F238E27FC236}">
                <a16:creationId xmlns:a16="http://schemas.microsoft.com/office/drawing/2014/main" id="{3EE1783A-584A-4A4C-B426-CA5AB8429CDE}"/>
              </a:ext>
            </a:extLst>
          </p:cNvPr>
          <p:cNvSpPr/>
          <p:nvPr/>
        </p:nvSpPr>
        <p:spPr>
          <a:xfrm>
            <a:off x="11414927" y="6109398"/>
            <a:ext cx="777073" cy="74860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EB6B759-B1F3-4804-8F5C-7F685516161F}"/>
              </a:ext>
            </a:extLst>
          </p:cNvPr>
          <p:cNvSpPr txBox="1"/>
          <p:nvPr/>
        </p:nvSpPr>
        <p:spPr>
          <a:xfrm>
            <a:off x="597093" y="3429000"/>
            <a:ext cx="5205046" cy="1600438"/>
          </a:xfrm>
          <a:prstGeom prst="rect">
            <a:avLst/>
          </a:prstGeom>
          <a:noFill/>
        </p:spPr>
        <p:txBody>
          <a:bodyPr wrap="square" rtlCol="0">
            <a:spAutoFit/>
          </a:bodyPr>
          <a:lstStyle/>
          <a:p>
            <a:pPr algn="ctr">
              <a:buFont typeface="Arial" panose="020B0604020202020204" pitchFamily="34" charset="0"/>
              <a:buChar char="•"/>
            </a:pPr>
            <a:r>
              <a:rPr lang="en-US" sz="2000" b="1" i="0" dirty="0">
                <a:solidFill>
                  <a:schemeClr val="bg1"/>
                </a:solidFill>
                <a:effectLst/>
                <a:latin typeface="Yu Gothic Light" panose="020B0300000000000000" pitchFamily="34" charset="-128"/>
                <a:ea typeface="Yu Gothic Light" panose="020B0300000000000000" pitchFamily="34" charset="-128"/>
                <a:cs typeface="Aharoni" panose="02010803020104030203" pitchFamily="2" charset="-79"/>
              </a:rPr>
              <a:t>Positive Feedback: Users praised the user-friendly interface and interactive features.</a:t>
            </a:r>
          </a:p>
          <a:p>
            <a:pPr algn="ctr">
              <a:buFont typeface="Arial" panose="020B0604020202020204" pitchFamily="34" charset="0"/>
              <a:buChar char="•"/>
            </a:pPr>
            <a:r>
              <a:rPr lang="en-US" sz="2000" b="1" i="0" dirty="0">
                <a:solidFill>
                  <a:schemeClr val="bg1"/>
                </a:solidFill>
                <a:effectLst/>
                <a:latin typeface="Yu Gothic Light" panose="020B0300000000000000" pitchFamily="34" charset="-128"/>
                <a:ea typeface="Yu Gothic Light" panose="020B0300000000000000" pitchFamily="34" charset="-128"/>
                <a:cs typeface="Aharoni" panose="02010803020104030203" pitchFamily="2" charset="-79"/>
              </a:rPr>
              <a:t>Increased Engagement: Noticeable uptick in user exploration across different body parts.</a:t>
            </a:r>
          </a:p>
          <a:p>
            <a:endParaRPr lang="en-IN" dirty="0"/>
          </a:p>
        </p:txBody>
      </p:sp>
      <p:sp>
        <p:nvSpPr>
          <p:cNvPr id="8" name="TextBox 7">
            <a:extLst>
              <a:ext uri="{FF2B5EF4-FFF2-40B4-BE49-F238E27FC236}">
                <a16:creationId xmlns:a16="http://schemas.microsoft.com/office/drawing/2014/main" id="{2218E819-6EA3-4C39-A98A-A02A99B83268}"/>
              </a:ext>
            </a:extLst>
          </p:cNvPr>
          <p:cNvSpPr txBox="1"/>
          <p:nvPr/>
        </p:nvSpPr>
        <p:spPr>
          <a:xfrm>
            <a:off x="994785" y="1351967"/>
            <a:ext cx="4409661" cy="1846659"/>
          </a:xfrm>
          <a:prstGeom prst="rect">
            <a:avLst/>
          </a:prstGeom>
          <a:noFill/>
        </p:spPr>
        <p:txBody>
          <a:bodyPr wrap="square" rtlCol="0">
            <a:spAutoFit/>
          </a:bodyPr>
          <a:lstStyle/>
          <a:p>
            <a:pPr algn="ctr"/>
            <a:r>
              <a:rPr lang="en-US" sz="4800" i="0" dirty="0">
                <a:solidFill>
                  <a:srgbClr val="FF0000"/>
                </a:solidFill>
                <a:effectLst/>
                <a:latin typeface="Aharoni" panose="02010803020104030203" pitchFamily="2" charset="-79"/>
                <a:cs typeface="Aharoni" panose="02010803020104030203" pitchFamily="2" charset="-79"/>
              </a:rPr>
              <a:t>User Engagement</a:t>
            </a:r>
          </a:p>
          <a:p>
            <a:endParaRPr lang="en-IN" dirty="0"/>
          </a:p>
        </p:txBody>
      </p:sp>
    </p:spTree>
    <p:extLst>
      <p:ext uri="{BB962C8B-B14F-4D97-AF65-F5344CB8AC3E}">
        <p14:creationId xmlns:p14="http://schemas.microsoft.com/office/powerpoint/2010/main" val="4292663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52000">
              <a:schemeClr val="tx1"/>
            </a:gs>
            <a:gs pos="100000">
              <a:srgbClr val="00B0F0"/>
            </a:gs>
          </a:gsLst>
          <a:lin ang="8100000" scaled="1"/>
          <a:tileRect/>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B87CF4A-D25F-4A2D-A064-E84E5D6E69C1}"/>
              </a:ext>
            </a:extLst>
          </p:cNvPr>
          <p:cNvSpPr/>
          <p:nvPr/>
        </p:nvSpPr>
        <p:spPr>
          <a:xfrm>
            <a:off x="0" y="2345635"/>
            <a:ext cx="4409661" cy="4512365"/>
          </a:xfrm>
          <a:prstGeom prst="roundRect">
            <a:avLst>
              <a:gd name="adj" fmla="val 1103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00" dirty="0">
                <a:solidFill>
                  <a:schemeClr val="bg1"/>
                </a:solidFill>
                <a:latin typeface="Aharoni" panose="02010803020104030203" pitchFamily="2" charset="-79"/>
                <a:cs typeface="Aharoni" panose="02010803020104030203" pitchFamily="2" charset="-79"/>
              </a:rPr>
              <a:t>H</a:t>
            </a:r>
            <a:endParaRPr lang="en-IN" dirty="0">
              <a:solidFill>
                <a:schemeClr val="bg1"/>
              </a:solidFill>
              <a:latin typeface="Aharoni" panose="02010803020104030203" pitchFamily="2" charset="-79"/>
              <a:cs typeface="Aharoni" panose="02010803020104030203" pitchFamily="2" charset="-79"/>
            </a:endParaRPr>
          </a:p>
        </p:txBody>
      </p:sp>
      <p:sp>
        <p:nvSpPr>
          <p:cNvPr id="3" name="Rectangle 2">
            <a:extLst>
              <a:ext uri="{FF2B5EF4-FFF2-40B4-BE49-F238E27FC236}">
                <a16:creationId xmlns:a16="http://schemas.microsoft.com/office/drawing/2014/main" id="{3EE1783A-584A-4A4C-B426-CA5AB8429CDE}"/>
              </a:ext>
            </a:extLst>
          </p:cNvPr>
          <p:cNvSpPr/>
          <p:nvPr/>
        </p:nvSpPr>
        <p:spPr>
          <a:xfrm>
            <a:off x="0" y="6109398"/>
            <a:ext cx="777073" cy="74860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B0F0"/>
              </a:solidFill>
            </a:endParaRPr>
          </a:p>
        </p:txBody>
      </p:sp>
      <p:sp>
        <p:nvSpPr>
          <p:cNvPr id="6" name="TextBox 5">
            <a:extLst>
              <a:ext uri="{FF2B5EF4-FFF2-40B4-BE49-F238E27FC236}">
                <a16:creationId xmlns:a16="http://schemas.microsoft.com/office/drawing/2014/main" id="{EEB6B759-B1F3-4804-8F5C-7F685516161F}"/>
              </a:ext>
            </a:extLst>
          </p:cNvPr>
          <p:cNvSpPr txBox="1"/>
          <p:nvPr/>
        </p:nvSpPr>
        <p:spPr>
          <a:xfrm>
            <a:off x="6199835" y="3429000"/>
            <a:ext cx="5205046" cy="1477328"/>
          </a:xfrm>
          <a:prstGeom prst="rect">
            <a:avLst/>
          </a:prstGeom>
          <a:noFill/>
        </p:spPr>
        <p:txBody>
          <a:bodyPr wrap="square" rtlCol="0">
            <a:spAutoFit/>
          </a:bodyPr>
          <a:lstStyle/>
          <a:p>
            <a:pPr algn="ctr">
              <a:buFont typeface="Arial" panose="020B0604020202020204" pitchFamily="34" charset="0"/>
              <a:buChar char="•"/>
            </a:pPr>
            <a:r>
              <a:rPr lang="en-US" sz="1800" b="1" i="0" dirty="0">
                <a:solidFill>
                  <a:schemeClr val="bg1"/>
                </a:solidFill>
                <a:effectLst/>
                <a:latin typeface="Yu Gothic Light" panose="020B0300000000000000" pitchFamily="34" charset="-128"/>
                <a:ea typeface="Yu Gothic Light" panose="020B0300000000000000" pitchFamily="34" charset="-128"/>
                <a:cs typeface="Aharoni" panose="02010803020104030203" pitchFamily="2" charset="-79"/>
              </a:rPr>
              <a:t>Informed Decisions:</a:t>
            </a:r>
            <a:r>
              <a:rPr lang="en-US" sz="1800" b="0" i="0" dirty="0">
                <a:solidFill>
                  <a:schemeClr val="bg1"/>
                </a:solidFill>
                <a:effectLst/>
                <a:latin typeface="Yu Gothic Light" panose="020B0300000000000000" pitchFamily="34" charset="-128"/>
                <a:ea typeface="Yu Gothic Light" panose="020B0300000000000000" pitchFamily="34" charset="-128"/>
                <a:cs typeface="Aharoni" panose="02010803020104030203" pitchFamily="2" charset="-79"/>
              </a:rPr>
              <a:t> Users reported making more informed health decisions using HEALTHWIKI.</a:t>
            </a:r>
          </a:p>
          <a:p>
            <a:pPr algn="ctr">
              <a:buFont typeface="Arial" panose="020B0604020202020204" pitchFamily="34" charset="0"/>
              <a:buChar char="•"/>
            </a:pPr>
            <a:r>
              <a:rPr lang="en-US" sz="1800" b="1" i="0" dirty="0">
                <a:solidFill>
                  <a:schemeClr val="bg1"/>
                </a:solidFill>
                <a:effectLst/>
                <a:latin typeface="Yu Gothic Light" panose="020B0300000000000000" pitchFamily="34" charset="-128"/>
                <a:ea typeface="Yu Gothic Light" panose="020B0300000000000000" pitchFamily="34" charset="-128"/>
                <a:cs typeface="Aharoni" panose="02010803020104030203" pitchFamily="2" charset="-79"/>
              </a:rPr>
              <a:t>Empowered Users:</a:t>
            </a:r>
            <a:r>
              <a:rPr lang="en-US" sz="1800" b="0" i="0" dirty="0">
                <a:solidFill>
                  <a:schemeClr val="bg1"/>
                </a:solidFill>
                <a:effectLst/>
                <a:latin typeface="Yu Gothic Light" panose="020B0300000000000000" pitchFamily="34" charset="-128"/>
                <a:ea typeface="Yu Gothic Light" panose="020B0300000000000000" pitchFamily="34" charset="-128"/>
                <a:cs typeface="Aharoni" panose="02010803020104030203" pitchFamily="2" charset="-79"/>
              </a:rPr>
              <a:t> The platform empowered users with knowledge about pain-related issues.</a:t>
            </a:r>
          </a:p>
          <a:p>
            <a:endParaRPr lang="en-IN" dirty="0"/>
          </a:p>
        </p:txBody>
      </p:sp>
      <p:sp>
        <p:nvSpPr>
          <p:cNvPr id="8" name="TextBox 7">
            <a:extLst>
              <a:ext uri="{FF2B5EF4-FFF2-40B4-BE49-F238E27FC236}">
                <a16:creationId xmlns:a16="http://schemas.microsoft.com/office/drawing/2014/main" id="{2218E819-6EA3-4C39-A98A-A02A99B83268}"/>
              </a:ext>
            </a:extLst>
          </p:cNvPr>
          <p:cNvSpPr txBox="1"/>
          <p:nvPr/>
        </p:nvSpPr>
        <p:spPr>
          <a:xfrm>
            <a:off x="6667084" y="1430176"/>
            <a:ext cx="4270548" cy="1569660"/>
          </a:xfrm>
          <a:prstGeom prst="rect">
            <a:avLst/>
          </a:prstGeom>
          <a:noFill/>
        </p:spPr>
        <p:txBody>
          <a:bodyPr wrap="square" rtlCol="0">
            <a:spAutoFit/>
          </a:bodyPr>
          <a:lstStyle/>
          <a:p>
            <a:pPr algn="ctr"/>
            <a:r>
              <a:rPr lang="en-IN" sz="4800" b="0" i="0" dirty="0">
                <a:solidFill>
                  <a:srgbClr val="00B0F0"/>
                </a:solidFill>
                <a:effectLst/>
                <a:latin typeface="Aharoni" panose="02010803020104030203" pitchFamily="2" charset="-79"/>
                <a:ea typeface="Yu Gothic UI Light" panose="020B0300000000000000" pitchFamily="34" charset="-128"/>
                <a:cs typeface="Aharoni" panose="02010803020104030203" pitchFamily="2" charset="-79"/>
              </a:rPr>
              <a:t>Health Impact Awareness</a:t>
            </a:r>
            <a:endParaRPr lang="en-IN" sz="4800" dirty="0">
              <a:solidFill>
                <a:srgbClr val="00B0F0"/>
              </a:solidFill>
              <a:latin typeface="Aharoni" panose="02010803020104030203" pitchFamily="2" charset="-79"/>
              <a:ea typeface="Yu Gothic UI Light" panose="020B0300000000000000" pitchFamily="34" charset="-128"/>
              <a:cs typeface="Aharoni" panose="02010803020104030203" pitchFamily="2" charset="-79"/>
            </a:endParaRPr>
          </a:p>
        </p:txBody>
      </p:sp>
    </p:spTree>
    <p:extLst>
      <p:ext uri="{BB962C8B-B14F-4D97-AF65-F5344CB8AC3E}">
        <p14:creationId xmlns:p14="http://schemas.microsoft.com/office/powerpoint/2010/main" val="3342128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52000">
              <a:schemeClr val="tx1"/>
            </a:gs>
            <a:gs pos="100000">
              <a:srgbClr val="00B050"/>
            </a:gs>
          </a:gsLst>
          <a:lin ang="14400000" scaled="0"/>
          <a:tileRect/>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B87CF4A-D25F-4A2D-A064-E84E5D6E69C1}"/>
              </a:ext>
            </a:extLst>
          </p:cNvPr>
          <p:cNvSpPr/>
          <p:nvPr/>
        </p:nvSpPr>
        <p:spPr>
          <a:xfrm>
            <a:off x="0" y="0"/>
            <a:ext cx="4409661" cy="4512365"/>
          </a:xfrm>
          <a:prstGeom prst="roundRect">
            <a:avLst>
              <a:gd name="adj" fmla="val 1103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00" dirty="0">
                <a:solidFill>
                  <a:schemeClr val="bg1"/>
                </a:solidFill>
                <a:latin typeface="Aharoni" panose="02010803020104030203" pitchFamily="2" charset="-79"/>
                <a:cs typeface="Aharoni" panose="02010803020104030203" pitchFamily="2" charset="-79"/>
              </a:rPr>
              <a:t>T</a:t>
            </a:r>
            <a:endParaRPr lang="en-IN" dirty="0">
              <a:solidFill>
                <a:schemeClr val="bg1"/>
              </a:solidFill>
              <a:latin typeface="Aharoni" panose="02010803020104030203" pitchFamily="2" charset="-79"/>
              <a:cs typeface="Aharoni" panose="02010803020104030203" pitchFamily="2" charset="-79"/>
            </a:endParaRPr>
          </a:p>
        </p:txBody>
      </p:sp>
      <p:sp>
        <p:nvSpPr>
          <p:cNvPr id="3" name="Rectangle 2">
            <a:extLst>
              <a:ext uri="{FF2B5EF4-FFF2-40B4-BE49-F238E27FC236}">
                <a16:creationId xmlns:a16="http://schemas.microsoft.com/office/drawing/2014/main" id="{3EE1783A-584A-4A4C-B426-CA5AB8429CDE}"/>
              </a:ext>
            </a:extLst>
          </p:cNvPr>
          <p:cNvSpPr/>
          <p:nvPr/>
        </p:nvSpPr>
        <p:spPr>
          <a:xfrm>
            <a:off x="0" y="0"/>
            <a:ext cx="777073" cy="74860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0B0F0"/>
              </a:solidFill>
            </a:endParaRPr>
          </a:p>
        </p:txBody>
      </p:sp>
      <p:sp>
        <p:nvSpPr>
          <p:cNvPr id="6" name="TextBox 5">
            <a:extLst>
              <a:ext uri="{FF2B5EF4-FFF2-40B4-BE49-F238E27FC236}">
                <a16:creationId xmlns:a16="http://schemas.microsoft.com/office/drawing/2014/main" id="{EEB6B759-B1F3-4804-8F5C-7F685516161F}"/>
              </a:ext>
            </a:extLst>
          </p:cNvPr>
          <p:cNvSpPr txBox="1"/>
          <p:nvPr/>
        </p:nvSpPr>
        <p:spPr>
          <a:xfrm>
            <a:off x="6189786" y="3429000"/>
            <a:ext cx="5205046" cy="1477328"/>
          </a:xfrm>
          <a:prstGeom prst="rect">
            <a:avLst/>
          </a:prstGeom>
          <a:noFill/>
        </p:spPr>
        <p:txBody>
          <a:bodyPr wrap="square" rtlCol="0">
            <a:spAutoFit/>
          </a:bodyPr>
          <a:lstStyle/>
          <a:p>
            <a:pPr algn="ctr">
              <a:buFont typeface="Arial" panose="020B0604020202020204" pitchFamily="34" charset="0"/>
              <a:buChar char="•"/>
            </a:pPr>
            <a:r>
              <a:rPr lang="en-US" sz="1800" b="1" i="0" dirty="0">
                <a:solidFill>
                  <a:schemeClr val="bg1"/>
                </a:solidFill>
                <a:effectLst/>
                <a:latin typeface="Yu Gothic Light" panose="020B0300000000000000" pitchFamily="34" charset="-128"/>
                <a:ea typeface="Yu Gothic Light" panose="020B0300000000000000" pitchFamily="34" charset="-128"/>
                <a:cs typeface="Aharoni" panose="02010803020104030203" pitchFamily="2" charset="-79"/>
              </a:rPr>
              <a:t>Stability:</a:t>
            </a:r>
            <a:r>
              <a:rPr lang="en-US" sz="1800" b="0" i="0" dirty="0">
                <a:solidFill>
                  <a:schemeClr val="bg1"/>
                </a:solidFill>
                <a:effectLst/>
                <a:latin typeface="Yu Gothic Light" panose="020B0300000000000000" pitchFamily="34" charset="-128"/>
                <a:ea typeface="Yu Gothic Light" panose="020B0300000000000000" pitchFamily="34" charset="-128"/>
                <a:cs typeface="Aharoni" panose="02010803020104030203" pitchFamily="2" charset="-79"/>
              </a:rPr>
              <a:t> HEALTHWIKI demonstrated stable performance with minimal downtime.</a:t>
            </a:r>
          </a:p>
          <a:p>
            <a:pPr algn="ctr">
              <a:buFont typeface="Arial" panose="020B0604020202020204" pitchFamily="34" charset="0"/>
              <a:buChar char="•"/>
            </a:pPr>
            <a:r>
              <a:rPr lang="en-US" sz="1800" b="1" i="0" dirty="0">
                <a:solidFill>
                  <a:schemeClr val="bg1"/>
                </a:solidFill>
                <a:effectLst/>
                <a:latin typeface="Yu Gothic Light" panose="020B0300000000000000" pitchFamily="34" charset="-128"/>
                <a:ea typeface="Yu Gothic Light" panose="020B0300000000000000" pitchFamily="34" charset="-128"/>
                <a:cs typeface="Aharoni" panose="02010803020104030203" pitchFamily="2" charset="-79"/>
              </a:rPr>
              <a:t>Scalability:</a:t>
            </a:r>
            <a:r>
              <a:rPr lang="en-US" sz="1800" b="0" i="0" dirty="0">
                <a:solidFill>
                  <a:schemeClr val="bg1"/>
                </a:solidFill>
                <a:effectLst/>
                <a:latin typeface="Yu Gothic Light" panose="020B0300000000000000" pitchFamily="34" charset="-128"/>
                <a:ea typeface="Yu Gothic Light" panose="020B0300000000000000" pitchFamily="34" charset="-128"/>
                <a:cs typeface="Aharoni" panose="02010803020104030203" pitchFamily="2" charset="-79"/>
              </a:rPr>
              <a:t> Efficiently accommodated increased user traffic without compromising performance.</a:t>
            </a:r>
          </a:p>
          <a:p>
            <a:endParaRPr lang="en-IN" dirty="0"/>
          </a:p>
        </p:txBody>
      </p:sp>
      <p:sp>
        <p:nvSpPr>
          <p:cNvPr id="8" name="TextBox 7">
            <a:extLst>
              <a:ext uri="{FF2B5EF4-FFF2-40B4-BE49-F238E27FC236}">
                <a16:creationId xmlns:a16="http://schemas.microsoft.com/office/drawing/2014/main" id="{2218E819-6EA3-4C39-A98A-A02A99B83268}"/>
              </a:ext>
            </a:extLst>
          </p:cNvPr>
          <p:cNvSpPr txBox="1"/>
          <p:nvPr/>
        </p:nvSpPr>
        <p:spPr>
          <a:xfrm>
            <a:off x="6672107" y="1379684"/>
            <a:ext cx="4240404" cy="2308324"/>
          </a:xfrm>
          <a:prstGeom prst="rect">
            <a:avLst/>
          </a:prstGeom>
          <a:noFill/>
        </p:spPr>
        <p:txBody>
          <a:bodyPr wrap="square" rtlCol="0">
            <a:spAutoFit/>
          </a:bodyPr>
          <a:lstStyle/>
          <a:p>
            <a:pPr algn="ctr"/>
            <a:r>
              <a:rPr lang="en-US" sz="4800" b="0" i="0" dirty="0">
                <a:solidFill>
                  <a:srgbClr val="00B050"/>
                </a:solidFill>
                <a:effectLst/>
                <a:latin typeface="Aharoni" panose="02010803020104030203" pitchFamily="2" charset="-79"/>
                <a:cs typeface="Aharoni" panose="02010803020104030203" pitchFamily="2" charset="-79"/>
              </a:rPr>
              <a:t>Technical Performance</a:t>
            </a:r>
          </a:p>
          <a:p>
            <a:pPr algn="ctr"/>
            <a:endParaRPr lang="en-IN" sz="4800" dirty="0">
              <a:solidFill>
                <a:srgbClr val="0070C0"/>
              </a:solidFill>
              <a:latin typeface="Aharoni" panose="02010803020104030203" pitchFamily="2" charset="-79"/>
              <a:ea typeface="Yu Gothic UI Light" panose="020B0300000000000000" pitchFamily="34" charset="-128"/>
              <a:cs typeface="Aharoni" panose="02010803020104030203" pitchFamily="2" charset="-79"/>
            </a:endParaRPr>
          </a:p>
        </p:txBody>
      </p:sp>
    </p:spTree>
    <p:extLst>
      <p:ext uri="{BB962C8B-B14F-4D97-AF65-F5344CB8AC3E}">
        <p14:creationId xmlns:p14="http://schemas.microsoft.com/office/powerpoint/2010/main" val="42559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52000">
              <a:schemeClr val="tx1"/>
            </a:gs>
            <a:gs pos="100000">
              <a:srgbClr val="7030A0"/>
            </a:gs>
          </a:gsLst>
          <a:lin ang="18900000" scaled="1"/>
          <a:tileRect/>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B87CF4A-D25F-4A2D-A064-E84E5D6E69C1}"/>
              </a:ext>
            </a:extLst>
          </p:cNvPr>
          <p:cNvSpPr/>
          <p:nvPr/>
        </p:nvSpPr>
        <p:spPr>
          <a:xfrm>
            <a:off x="7782339" y="0"/>
            <a:ext cx="4409661" cy="4512365"/>
          </a:xfrm>
          <a:prstGeom prst="roundRect">
            <a:avLst>
              <a:gd name="adj" fmla="val 11032"/>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00" dirty="0">
                <a:latin typeface="Aharoni" panose="02010803020104030203" pitchFamily="2" charset="-79"/>
                <a:cs typeface="Aharoni" panose="02010803020104030203" pitchFamily="2" charset="-79"/>
              </a:rPr>
              <a:t>C</a:t>
            </a:r>
            <a:endParaRPr lang="en-IN" dirty="0">
              <a:latin typeface="Aharoni" panose="02010803020104030203" pitchFamily="2" charset="-79"/>
              <a:cs typeface="Aharoni" panose="02010803020104030203" pitchFamily="2" charset="-79"/>
            </a:endParaRPr>
          </a:p>
        </p:txBody>
      </p:sp>
      <p:sp>
        <p:nvSpPr>
          <p:cNvPr id="3" name="Rectangle 2">
            <a:extLst>
              <a:ext uri="{FF2B5EF4-FFF2-40B4-BE49-F238E27FC236}">
                <a16:creationId xmlns:a16="http://schemas.microsoft.com/office/drawing/2014/main" id="{3EE1783A-584A-4A4C-B426-CA5AB8429CDE}"/>
              </a:ext>
            </a:extLst>
          </p:cNvPr>
          <p:cNvSpPr/>
          <p:nvPr/>
        </p:nvSpPr>
        <p:spPr>
          <a:xfrm>
            <a:off x="11414927" y="0"/>
            <a:ext cx="777073" cy="7486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EB6B759-B1F3-4804-8F5C-7F685516161F}"/>
              </a:ext>
            </a:extLst>
          </p:cNvPr>
          <p:cNvSpPr txBox="1"/>
          <p:nvPr/>
        </p:nvSpPr>
        <p:spPr>
          <a:xfrm>
            <a:off x="602902" y="3429000"/>
            <a:ext cx="5205046" cy="1754326"/>
          </a:xfrm>
          <a:prstGeom prst="rect">
            <a:avLst/>
          </a:prstGeom>
          <a:noFill/>
        </p:spPr>
        <p:txBody>
          <a:bodyPr wrap="square" rtlCol="0">
            <a:spAutoFit/>
          </a:bodyPr>
          <a:lstStyle/>
          <a:p>
            <a:pPr algn="ctr">
              <a:buFont typeface="Arial" panose="020B0604020202020204" pitchFamily="34" charset="0"/>
              <a:buChar char="•"/>
            </a:pPr>
            <a:r>
              <a:rPr lang="en-US" sz="1800" b="0" i="0" dirty="0">
                <a:solidFill>
                  <a:schemeClr val="bg1"/>
                </a:solidFill>
                <a:effectLst/>
                <a:latin typeface="Yu Gothic Light" panose="020B0300000000000000" pitchFamily="34" charset="-128"/>
                <a:ea typeface="Yu Gothic Light" panose="020B0300000000000000" pitchFamily="34" charset="-128"/>
                <a:cs typeface="Aharoni" panose="02010803020104030203" pitchFamily="2" charset="-79"/>
              </a:rPr>
              <a:t>Results highlight the success of HEALTHWIKI as a valuable health awareness resource.</a:t>
            </a:r>
          </a:p>
          <a:p>
            <a:pPr algn="ctr">
              <a:buFont typeface="Arial" panose="020B0604020202020204" pitchFamily="34" charset="0"/>
              <a:buChar char="•"/>
            </a:pPr>
            <a:r>
              <a:rPr lang="en-US" sz="1800" b="0" i="0" dirty="0">
                <a:solidFill>
                  <a:schemeClr val="bg1"/>
                </a:solidFill>
                <a:effectLst/>
                <a:latin typeface="Yu Gothic Light" panose="020B0300000000000000" pitchFamily="34" charset="-128"/>
                <a:ea typeface="Yu Gothic Light" panose="020B0300000000000000" pitchFamily="34" charset="-128"/>
                <a:cs typeface="Aharoni" panose="02010803020104030203" pitchFamily="2" charset="-79"/>
              </a:rPr>
              <a:t>Ongoing positive engagement and user feedback emphasize the project's impact in addressing the identified need.</a:t>
            </a:r>
          </a:p>
          <a:p>
            <a:endParaRPr lang="en-IN" dirty="0"/>
          </a:p>
        </p:txBody>
      </p:sp>
      <p:sp>
        <p:nvSpPr>
          <p:cNvPr id="8" name="TextBox 7">
            <a:extLst>
              <a:ext uri="{FF2B5EF4-FFF2-40B4-BE49-F238E27FC236}">
                <a16:creationId xmlns:a16="http://schemas.microsoft.com/office/drawing/2014/main" id="{2218E819-6EA3-4C39-A98A-A02A99B83268}"/>
              </a:ext>
            </a:extLst>
          </p:cNvPr>
          <p:cNvSpPr txBox="1"/>
          <p:nvPr/>
        </p:nvSpPr>
        <p:spPr>
          <a:xfrm>
            <a:off x="1085223" y="2009670"/>
            <a:ext cx="4240404" cy="1107996"/>
          </a:xfrm>
          <a:prstGeom prst="rect">
            <a:avLst/>
          </a:prstGeom>
          <a:noFill/>
        </p:spPr>
        <p:txBody>
          <a:bodyPr wrap="square" rtlCol="0">
            <a:spAutoFit/>
          </a:bodyPr>
          <a:lstStyle/>
          <a:p>
            <a:pPr algn="ctr"/>
            <a:r>
              <a:rPr lang="en-US" sz="4800" b="0" i="0" dirty="0">
                <a:solidFill>
                  <a:srgbClr val="7030A0"/>
                </a:solidFill>
                <a:effectLst/>
                <a:latin typeface="Aharoni" panose="02010803020104030203" pitchFamily="2" charset="-79"/>
                <a:cs typeface="Aharoni" panose="02010803020104030203" pitchFamily="2" charset="-79"/>
              </a:rPr>
              <a:t>Conclusion</a:t>
            </a:r>
          </a:p>
          <a:p>
            <a:endParaRPr lang="en-IN" dirty="0"/>
          </a:p>
        </p:txBody>
      </p:sp>
    </p:spTree>
    <p:extLst>
      <p:ext uri="{BB962C8B-B14F-4D97-AF65-F5344CB8AC3E}">
        <p14:creationId xmlns:p14="http://schemas.microsoft.com/office/powerpoint/2010/main" val="3462549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0956787-1D24-4337-A974-49CE1B9E528F}"/>
              </a:ext>
            </a:extLst>
          </p:cNvPr>
          <p:cNvSpPr/>
          <p:nvPr/>
        </p:nvSpPr>
        <p:spPr>
          <a:xfrm>
            <a:off x="731981" y="2271683"/>
            <a:ext cx="2697942" cy="2771371"/>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ED754402-AB8F-44BC-BAC5-CE5C499D09F6}"/>
              </a:ext>
            </a:extLst>
          </p:cNvPr>
          <p:cNvSpPr txBox="1"/>
          <p:nvPr/>
        </p:nvSpPr>
        <p:spPr>
          <a:xfrm>
            <a:off x="978130" y="2487817"/>
            <a:ext cx="2205644" cy="2339102"/>
          </a:xfrm>
          <a:prstGeom prst="rect">
            <a:avLst/>
          </a:prstGeom>
          <a:noFill/>
        </p:spPr>
        <p:txBody>
          <a:bodyPr wrap="square" rtlCol="0" anchor="ctr">
            <a:spAutoFit/>
          </a:bodyPr>
          <a:lstStyle/>
          <a:p>
            <a:pPr algn="ctr"/>
            <a:r>
              <a:rPr lang="en-US" sz="2000" b="0" i="0" dirty="0">
                <a:solidFill>
                  <a:schemeClr val="bg1"/>
                </a:solidFill>
                <a:effectLst/>
                <a:latin typeface="Gotham Ultra" pitchFamily="50" charset="0"/>
                <a:cs typeface="Aharoni" panose="02010803020104030203" pitchFamily="2" charset="-79"/>
              </a:rPr>
              <a:t>Enhancements</a:t>
            </a:r>
          </a:p>
          <a:p>
            <a:pPr algn="ctr"/>
            <a:endParaRPr lang="en-US" sz="1200" b="1" i="0" dirty="0">
              <a:solidFill>
                <a:schemeClr val="bg1"/>
              </a:solidFill>
              <a:effectLst/>
              <a:latin typeface="Bahnschrift Light" panose="020B0502040204020203" pitchFamily="34" charset="0"/>
              <a:cs typeface="Aharoni" panose="02010803020104030203" pitchFamily="2" charset="-79"/>
            </a:endParaRPr>
          </a:p>
          <a:p>
            <a:pPr algn="ctr">
              <a:buFont typeface="Arial" panose="020B0604020202020204" pitchFamily="34" charset="0"/>
              <a:buChar char="•"/>
            </a:pPr>
            <a:r>
              <a:rPr lang="en-US" sz="1200" b="1" i="0" dirty="0">
                <a:solidFill>
                  <a:schemeClr val="bg1"/>
                </a:solidFill>
                <a:effectLst/>
                <a:latin typeface="Bahnschrift Light" panose="020B0502040204020203" pitchFamily="34" charset="0"/>
                <a:cs typeface="Aharoni" panose="02010803020104030203" pitchFamily="2" charset="-79"/>
              </a:rPr>
              <a:t>More Body Information:</a:t>
            </a:r>
            <a:r>
              <a:rPr lang="en-US" sz="1200" b="0" i="0" dirty="0">
                <a:solidFill>
                  <a:schemeClr val="bg1"/>
                </a:solidFill>
                <a:effectLst/>
                <a:latin typeface="Bahnschrift Light" panose="020B0502040204020203" pitchFamily="34" charset="0"/>
                <a:cs typeface="Aharoni" panose="02010803020104030203" pitchFamily="2" charset="-79"/>
              </a:rPr>
              <a:t> Expand the database for detailed body part information.</a:t>
            </a:r>
          </a:p>
          <a:p>
            <a:pPr algn="ctr">
              <a:buFont typeface="Arial" panose="020B0604020202020204" pitchFamily="34" charset="0"/>
              <a:buChar char="•"/>
            </a:pPr>
            <a:r>
              <a:rPr lang="en-US" sz="1200" b="1" i="0" dirty="0">
                <a:solidFill>
                  <a:schemeClr val="bg1"/>
                </a:solidFill>
                <a:effectLst/>
                <a:latin typeface="Bahnschrift Light" panose="020B0502040204020203" pitchFamily="34" charset="0"/>
                <a:cs typeface="Aharoni" panose="02010803020104030203" pitchFamily="2" charset="-79"/>
              </a:rPr>
              <a:t>Pain Management Tips:</a:t>
            </a:r>
            <a:r>
              <a:rPr lang="en-US" sz="1200" b="0" i="0" dirty="0">
                <a:solidFill>
                  <a:schemeClr val="bg1"/>
                </a:solidFill>
                <a:effectLst/>
                <a:latin typeface="Bahnschrift Light" panose="020B0502040204020203" pitchFamily="34" charset="0"/>
                <a:cs typeface="Aharoni" panose="02010803020104030203" pitchFamily="2" charset="-79"/>
              </a:rPr>
              <a:t> Integrate tips for managing pain associated with specific body areas.</a:t>
            </a:r>
          </a:p>
          <a:p>
            <a:pPr algn="ctr"/>
            <a:endParaRPr lang="en-US" sz="1800" b="0" i="0" dirty="0">
              <a:solidFill>
                <a:schemeClr val="bg1"/>
              </a:solidFill>
              <a:effectLst/>
              <a:latin typeface="Gotham Ultra" pitchFamily="50" charset="0"/>
              <a:cs typeface="Aharoni" panose="02010803020104030203" pitchFamily="2" charset="-79"/>
            </a:endParaRPr>
          </a:p>
        </p:txBody>
      </p:sp>
      <p:sp>
        <p:nvSpPr>
          <p:cNvPr id="8" name="Rectangle: Rounded Corners 7">
            <a:extLst>
              <a:ext uri="{FF2B5EF4-FFF2-40B4-BE49-F238E27FC236}">
                <a16:creationId xmlns:a16="http://schemas.microsoft.com/office/drawing/2014/main" id="{A1D09DE3-2EA2-43F3-BA67-145863AB04A0}"/>
              </a:ext>
            </a:extLst>
          </p:cNvPr>
          <p:cNvSpPr/>
          <p:nvPr/>
        </p:nvSpPr>
        <p:spPr>
          <a:xfrm flipV="1">
            <a:off x="731981" y="5754485"/>
            <a:ext cx="10728037" cy="469669"/>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7B6E498E-CCF3-49AD-B79F-E88045644393}"/>
              </a:ext>
            </a:extLst>
          </p:cNvPr>
          <p:cNvSpPr/>
          <p:nvPr/>
        </p:nvSpPr>
        <p:spPr>
          <a:xfrm>
            <a:off x="1866668" y="5754485"/>
            <a:ext cx="497841" cy="46966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197AC6E4-67BB-4304-9D6E-B5B66AE8CA08}"/>
              </a:ext>
            </a:extLst>
          </p:cNvPr>
          <p:cNvSpPr txBox="1"/>
          <p:nvPr/>
        </p:nvSpPr>
        <p:spPr>
          <a:xfrm>
            <a:off x="1169377" y="92113"/>
            <a:ext cx="10287000" cy="1107996"/>
          </a:xfrm>
          <a:prstGeom prst="rect">
            <a:avLst/>
          </a:prstGeom>
          <a:noFill/>
        </p:spPr>
        <p:txBody>
          <a:bodyPr wrap="square" rtlCol="0">
            <a:spAutoFit/>
          </a:bodyPr>
          <a:lstStyle/>
          <a:p>
            <a:pPr algn="ctr"/>
            <a:r>
              <a:rPr lang="en-US" sz="6600" dirty="0">
                <a:solidFill>
                  <a:schemeClr val="bg1"/>
                </a:solidFill>
                <a:latin typeface="Aharoni" panose="02010803020104030203" pitchFamily="2" charset="-79"/>
                <a:cs typeface="Aharoni" panose="02010803020104030203" pitchFamily="2" charset="-79"/>
              </a:rPr>
              <a:t>FUTURE SCOPE</a:t>
            </a:r>
            <a:endParaRPr lang="en-IN" sz="66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91752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0956787-1D24-4337-A974-49CE1B9E528F}"/>
              </a:ext>
            </a:extLst>
          </p:cNvPr>
          <p:cNvSpPr/>
          <p:nvPr/>
        </p:nvSpPr>
        <p:spPr>
          <a:xfrm>
            <a:off x="3281218" y="2271683"/>
            <a:ext cx="2697942" cy="277137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ED754402-AB8F-44BC-BAC5-CE5C499D09F6}"/>
              </a:ext>
            </a:extLst>
          </p:cNvPr>
          <p:cNvSpPr txBox="1"/>
          <p:nvPr/>
        </p:nvSpPr>
        <p:spPr>
          <a:xfrm>
            <a:off x="3527366" y="2580150"/>
            <a:ext cx="2205644" cy="2154436"/>
          </a:xfrm>
          <a:prstGeom prst="rect">
            <a:avLst/>
          </a:prstGeom>
          <a:noFill/>
        </p:spPr>
        <p:txBody>
          <a:bodyPr wrap="square" rtlCol="0" anchor="ctr">
            <a:spAutoFit/>
          </a:bodyPr>
          <a:lstStyle/>
          <a:p>
            <a:pPr algn="ctr"/>
            <a:r>
              <a:rPr lang="en-US" sz="2000" b="0" i="1" dirty="0">
                <a:solidFill>
                  <a:schemeClr val="bg1"/>
                </a:solidFill>
                <a:effectLst/>
                <a:latin typeface="Gotham Ultra" pitchFamily="50" charset="0"/>
                <a:cs typeface="Aharoni" panose="02010803020104030203" pitchFamily="2" charset="-79"/>
              </a:rPr>
              <a:t>Interaction</a:t>
            </a:r>
          </a:p>
          <a:p>
            <a:pPr algn="ctr"/>
            <a:endParaRPr lang="en-US" sz="1200" b="1" i="0" u="sng" dirty="0">
              <a:solidFill>
                <a:schemeClr val="bg1"/>
              </a:solidFill>
              <a:effectLst/>
              <a:latin typeface="Aharoni" panose="02010803020104030203" pitchFamily="2" charset="-79"/>
              <a:cs typeface="Aharoni" panose="02010803020104030203" pitchFamily="2" charset="-79"/>
            </a:endParaRPr>
          </a:p>
          <a:p>
            <a:pPr algn="ctr">
              <a:buFont typeface="Arial" panose="020B0604020202020204" pitchFamily="34" charset="0"/>
              <a:buChar char="•"/>
            </a:pPr>
            <a:r>
              <a:rPr lang="en-US" sz="1200" b="1" i="0" dirty="0">
                <a:solidFill>
                  <a:schemeClr val="bg1"/>
                </a:solidFill>
                <a:effectLst/>
                <a:latin typeface="Bahnschrift Light" panose="020B0502040204020203" pitchFamily="34" charset="0"/>
                <a:cs typeface="Aharoni" panose="02010803020104030203" pitchFamily="2" charset="-79"/>
              </a:rPr>
              <a:t>Personalized Profiles:</a:t>
            </a:r>
            <a:r>
              <a:rPr lang="en-US" sz="1200" b="0" i="0" dirty="0">
                <a:solidFill>
                  <a:schemeClr val="bg1"/>
                </a:solidFill>
                <a:effectLst/>
                <a:latin typeface="Bahnschrift Light" panose="020B0502040204020203" pitchFamily="34" charset="0"/>
                <a:cs typeface="Aharoni" panose="02010803020104030203" pitchFamily="2" charset="-79"/>
              </a:rPr>
              <a:t> Implement user accounts for tailored experiences.</a:t>
            </a:r>
          </a:p>
          <a:p>
            <a:pPr algn="ctr">
              <a:buFont typeface="Arial" panose="020B0604020202020204" pitchFamily="34" charset="0"/>
              <a:buChar char="•"/>
            </a:pPr>
            <a:r>
              <a:rPr lang="en-US" sz="1200" b="1" i="0" dirty="0">
                <a:solidFill>
                  <a:schemeClr val="bg1"/>
                </a:solidFill>
                <a:effectLst/>
                <a:latin typeface="Bahnschrift Light" panose="020B0502040204020203" pitchFamily="34" charset="0"/>
                <a:cs typeface="Aharoni" panose="02010803020104030203" pitchFamily="2" charset="-79"/>
              </a:rPr>
              <a:t>Health Assessments:</a:t>
            </a:r>
            <a:r>
              <a:rPr lang="en-US" sz="1200" b="0" i="0" dirty="0">
                <a:solidFill>
                  <a:schemeClr val="bg1"/>
                </a:solidFill>
                <a:effectLst/>
                <a:latin typeface="Bahnschrift Light" panose="020B0502040204020203" pitchFamily="34" charset="0"/>
                <a:cs typeface="Aharoni" panose="02010803020104030203" pitchFamily="2" charset="-79"/>
              </a:rPr>
              <a:t> Develop tools for users to self-assess and receive health recommendations.</a:t>
            </a:r>
          </a:p>
          <a:p>
            <a:pPr algn="ctr"/>
            <a:endParaRPr lang="en-US" sz="1800" b="0" i="0" dirty="0">
              <a:solidFill>
                <a:schemeClr val="bg1"/>
              </a:solidFill>
              <a:effectLst/>
              <a:latin typeface="Gotham Ultra" pitchFamily="50" charset="0"/>
              <a:cs typeface="Aharoni" panose="02010803020104030203" pitchFamily="2" charset="-79"/>
            </a:endParaRPr>
          </a:p>
        </p:txBody>
      </p:sp>
      <p:sp>
        <p:nvSpPr>
          <p:cNvPr id="8" name="Rectangle: Rounded Corners 7">
            <a:extLst>
              <a:ext uri="{FF2B5EF4-FFF2-40B4-BE49-F238E27FC236}">
                <a16:creationId xmlns:a16="http://schemas.microsoft.com/office/drawing/2014/main" id="{A1D09DE3-2EA2-43F3-BA67-145863AB04A0}"/>
              </a:ext>
            </a:extLst>
          </p:cNvPr>
          <p:cNvSpPr/>
          <p:nvPr/>
        </p:nvSpPr>
        <p:spPr>
          <a:xfrm flipV="1">
            <a:off x="731981" y="5754485"/>
            <a:ext cx="10728037" cy="469669"/>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7B6E498E-CCF3-49AD-B79F-E88045644393}"/>
              </a:ext>
            </a:extLst>
          </p:cNvPr>
          <p:cNvSpPr/>
          <p:nvPr/>
        </p:nvSpPr>
        <p:spPr>
          <a:xfrm>
            <a:off x="4381268" y="5754484"/>
            <a:ext cx="497841" cy="46966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D87D3308-1905-4A5C-8F82-81FAA4B04499}"/>
              </a:ext>
            </a:extLst>
          </p:cNvPr>
          <p:cNvSpPr txBox="1"/>
          <p:nvPr/>
        </p:nvSpPr>
        <p:spPr>
          <a:xfrm>
            <a:off x="1169377" y="92113"/>
            <a:ext cx="10287000" cy="1107996"/>
          </a:xfrm>
          <a:prstGeom prst="rect">
            <a:avLst/>
          </a:prstGeom>
          <a:noFill/>
        </p:spPr>
        <p:txBody>
          <a:bodyPr wrap="square" rtlCol="0">
            <a:spAutoFit/>
          </a:bodyPr>
          <a:lstStyle/>
          <a:p>
            <a:pPr algn="ctr"/>
            <a:r>
              <a:rPr lang="en-US" sz="6600" dirty="0">
                <a:solidFill>
                  <a:schemeClr val="bg1"/>
                </a:solidFill>
                <a:latin typeface="Aharoni" panose="02010803020104030203" pitchFamily="2" charset="-79"/>
                <a:cs typeface="Aharoni" panose="02010803020104030203" pitchFamily="2" charset="-79"/>
              </a:rPr>
              <a:t>FUTURE SCOPE</a:t>
            </a:r>
            <a:endParaRPr lang="en-IN" sz="66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570110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0956787-1D24-4337-A974-49CE1B9E528F}"/>
              </a:ext>
            </a:extLst>
          </p:cNvPr>
          <p:cNvSpPr/>
          <p:nvPr/>
        </p:nvSpPr>
        <p:spPr>
          <a:xfrm>
            <a:off x="6209146" y="2280918"/>
            <a:ext cx="2697942" cy="277137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ED754402-AB8F-44BC-BAC5-CE5C499D09F6}"/>
              </a:ext>
            </a:extLst>
          </p:cNvPr>
          <p:cNvSpPr txBox="1"/>
          <p:nvPr/>
        </p:nvSpPr>
        <p:spPr>
          <a:xfrm>
            <a:off x="6455294" y="2681718"/>
            <a:ext cx="2205644" cy="1969770"/>
          </a:xfrm>
          <a:prstGeom prst="rect">
            <a:avLst/>
          </a:prstGeom>
          <a:noFill/>
        </p:spPr>
        <p:txBody>
          <a:bodyPr wrap="square" rtlCol="0" anchor="ctr">
            <a:spAutoFit/>
          </a:bodyPr>
          <a:lstStyle/>
          <a:p>
            <a:pPr algn="ctr"/>
            <a:r>
              <a:rPr lang="en-US" sz="2000" b="0" i="0" dirty="0">
                <a:solidFill>
                  <a:schemeClr val="bg1"/>
                </a:solidFill>
                <a:effectLst/>
                <a:latin typeface="Gotham Ultra" pitchFamily="50" charset="0"/>
                <a:cs typeface="Aharoni" panose="02010803020104030203" pitchFamily="2" charset="-79"/>
              </a:rPr>
              <a:t>Mobile App</a:t>
            </a:r>
          </a:p>
          <a:p>
            <a:pPr algn="ctr"/>
            <a:endParaRPr lang="en-US" sz="1200" b="1" i="0" dirty="0">
              <a:solidFill>
                <a:schemeClr val="bg1"/>
              </a:solidFill>
              <a:effectLst/>
              <a:latin typeface="Bahnschrift Light" panose="020B0502040204020203" pitchFamily="34" charset="0"/>
              <a:cs typeface="Aharoni" panose="02010803020104030203" pitchFamily="2" charset="-79"/>
            </a:endParaRPr>
          </a:p>
          <a:p>
            <a:pPr algn="ctr">
              <a:buFont typeface="Arial" panose="020B0604020202020204" pitchFamily="34" charset="0"/>
              <a:buChar char="•"/>
            </a:pPr>
            <a:r>
              <a:rPr lang="en-US" sz="1200" b="1" i="0" dirty="0">
                <a:solidFill>
                  <a:schemeClr val="bg1"/>
                </a:solidFill>
                <a:effectLst/>
                <a:latin typeface="Bahnschrift Light" panose="020B0502040204020203" pitchFamily="34" charset="0"/>
                <a:cs typeface="Aharoni" panose="02010803020104030203" pitchFamily="2" charset="-79"/>
              </a:rPr>
              <a:t>Expansion:</a:t>
            </a:r>
            <a:r>
              <a:rPr lang="en-US" sz="1200" b="0" i="0" dirty="0">
                <a:solidFill>
                  <a:schemeClr val="bg1"/>
                </a:solidFill>
                <a:effectLst/>
                <a:latin typeface="Bahnschrift Light" panose="020B0502040204020203" pitchFamily="34" charset="0"/>
                <a:cs typeface="Aharoni" panose="02010803020104030203" pitchFamily="2" charset="-79"/>
              </a:rPr>
              <a:t> Develop a mobile app for improved access.</a:t>
            </a:r>
          </a:p>
          <a:p>
            <a:pPr algn="ctr">
              <a:buFont typeface="Arial" panose="020B0604020202020204" pitchFamily="34" charset="0"/>
              <a:buChar char="•"/>
            </a:pPr>
            <a:r>
              <a:rPr lang="en-US" sz="1200" b="1" i="0" dirty="0">
                <a:solidFill>
                  <a:schemeClr val="bg1"/>
                </a:solidFill>
                <a:effectLst/>
                <a:latin typeface="Bahnschrift Light" panose="020B0502040204020203" pitchFamily="34" charset="0"/>
                <a:cs typeface="Aharoni" panose="02010803020104030203" pitchFamily="2" charset="-79"/>
              </a:rPr>
              <a:t>Offline Functionality:</a:t>
            </a:r>
            <a:r>
              <a:rPr lang="en-US" sz="1200" b="0" i="0" dirty="0">
                <a:solidFill>
                  <a:schemeClr val="bg1"/>
                </a:solidFill>
                <a:effectLst/>
                <a:latin typeface="Bahnschrift Light" panose="020B0502040204020203" pitchFamily="34" charset="0"/>
                <a:cs typeface="Aharoni" panose="02010803020104030203" pitchFamily="2" charset="-79"/>
              </a:rPr>
              <a:t> Introduce offline support for users with limited internet access.</a:t>
            </a:r>
          </a:p>
          <a:p>
            <a:pPr algn="ctr"/>
            <a:endParaRPr lang="en-US" sz="1800" b="0" i="0" dirty="0">
              <a:solidFill>
                <a:schemeClr val="bg1"/>
              </a:solidFill>
              <a:effectLst/>
              <a:latin typeface="Gotham Ultra" pitchFamily="50" charset="0"/>
              <a:cs typeface="Aharoni" panose="02010803020104030203" pitchFamily="2" charset="-79"/>
            </a:endParaRPr>
          </a:p>
        </p:txBody>
      </p:sp>
      <p:sp>
        <p:nvSpPr>
          <p:cNvPr id="8" name="Rectangle: Rounded Corners 7">
            <a:extLst>
              <a:ext uri="{FF2B5EF4-FFF2-40B4-BE49-F238E27FC236}">
                <a16:creationId xmlns:a16="http://schemas.microsoft.com/office/drawing/2014/main" id="{A1D09DE3-2EA2-43F3-BA67-145863AB04A0}"/>
              </a:ext>
            </a:extLst>
          </p:cNvPr>
          <p:cNvSpPr/>
          <p:nvPr/>
        </p:nvSpPr>
        <p:spPr>
          <a:xfrm flipV="1">
            <a:off x="731981" y="5754485"/>
            <a:ext cx="10728037" cy="469669"/>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7B6E498E-CCF3-49AD-B79F-E88045644393}"/>
              </a:ext>
            </a:extLst>
          </p:cNvPr>
          <p:cNvSpPr/>
          <p:nvPr/>
        </p:nvSpPr>
        <p:spPr>
          <a:xfrm>
            <a:off x="7309196" y="5754484"/>
            <a:ext cx="497841" cy="46966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8AAE4EEC-E89D-4555-8F71-442CF5C2234A}"/>
              </a:ext>
            </a:extLst>
          </p:cNvPr>
          <p:cNvSpPr txBox="1"/>
          <p:nvPr/>
        </p:nvSpPr>
        <p:spPr>
          <a:xfrm>
            <a:off x="1169377" y="92113"/>
            <a:ext cx="10287000" cy="1107996"/>
          </a:xfrm>
          <a:prstGeom prst="rect">
            <a:avLst/>
          </a:prstGeom>
          <a:noFill/>
        </p:spPr>
        <p:txBody>
          <a:bodyPr wrap="square" rtlCol="0">
            <a:spAutoFit/>
          </a:bodyPr>
          <a:lstStyle/>
          <a:p>
            <a:pPr algn="ctr"/>
            <a:r>
              <a:rPr lang="en-US" sz="6600" dirty="0">
                <a:solidFill>
                  <a:schemeClr val="bg1"/>
                </a:solidFill>
                <a:latin typeface="Aharoni" panose="02010803020104030203" pitchFamily="2" charset="-79"/>
                <a:cs typeface="Aharoni" panose="02010803020104030203" pitchFamily="2" charset="-79"/>
              </a:rPr>
              <a:t>FUTURE SCOPE</a:t>
            </a:r>
            <a:endParaRPr lang="en-IN" sz="66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132123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0956787-1D24-4337-A974-49CE1B9E528F}"/>
              </a:ext>
            </a:extLst>
          </p:cNvPr>
          <p:cNvSpPr/>
          <p:nvPr/>
        </p:nvSpPr>
        <p:spPr>
          <a:xfrm>
            <a:off x="8762076" y="2280918"/>
            <a:ext cx="2697942" cy="277137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ED754402-AB8F-44BC-BAC5-CE5C499D09F6}"/>
              </a:ext>
            </a:extLst>
          </p:cNvPr>
          <p:cNvSpPr txBox="1"/>
          <p:nvPr/>
        </p:nvSpPr>
        <p:spPr>
          <a:xfrm>
            <a:off x="9008224" y="2681718"/>
            <a:ext cx="2205644" cy="1969770"/>
          </a:xfrm>
          <a:prstGeom prst="rect">
            <a:avLst/>
          </a:prstGeom>
          <a:noFill/>
        </p:spPr>
        <p:txBody>
          <a:bodyPr wrap="square" rtlCol="0" anchor="ctr">
            <a:spAutoFit/>
          </a:bodyPr>
          <a:lstStyle/>
          <a:p>
            <a:pPr algn="ctr"/>
            <a:r>
              <a:rPr lang="en-US" sz="2000" b="0" i="0" dirty="0">
                <a:solidFill>
                  <a:schemeClr val="bg1"/>
                </a:solidFill>
                <a:effectLst/>
                <a:latin typeface="Gotham Ultra" pitchFamily="50" charset="0"/>
                <a:cs typeface="Aharoni" panose="02010803020104030203" pitchFamily="2" charset="-79"/>
              </a:rPr>
              <a:t>Collaborations</a:t>
            </a:r>
          </a:p>
          <a:p>
            <a:pPr algn="ctr"/>
            <a:endParaRPr lang="en-US" sz="1200" b="1" i="0" dirty="0">
              <a:solidFill>
                <a:schemeClr val="bg1"/>
              </a:solidFill>
              <a:effectLst/>
              <a:latin typeface="Bahnschrift Light" panose="020B0502040204020203" pitchFamily="34" charset="0"/>
              <a:cs typeface="Aharoni" panose="02010803020104030203" pitchFamily="2" charset="-79"/>
            </a:endParaRPr>
          </a:p>
          <a:p>
            <a:pPr algn="ctr">
              <a:buFont typeface="Arial" panose="020B0604020202020204" pitchFamily="34" charset="0"/>
              <a:buChar char="•"/>
            </a:pPr>
            <a:r>
              <a:rPr lang="en-US" sz="1200" b="1" i="0" dirty="0">
                <a:solidFill>
                  <a:schemeClr val="bg1"/>
                </a:solidFill>
                <a:effectLst/>
                <a:latin typeface="Bahnschrift Light" panose="020B0502040204020203" pitchFamily="34" charset="0"/>
                <a:cs typeface="Aharoni" panose="02010803020104030203" pitchFamily="2" charset="-79"/>
              </a:rPr>
              <a:t>Healthcare Partnerships:</a:t>
            </a:r>
            <a:r>
              <a:rPr lang="en-US" sz="1200" b="0" i="0" dirty="0">
                <a:solidFill>
                  <a:schemeClr val="bg1"/>
                </a:solidFill>
                <a:effectLst/>
                <a:latin typeface="Bahnschrift Light" panose="020B0502040204020203" pitchFamily="34" charset="0"/>
                <a:cs typeface="Aharoni" panose="02010803020104030203" pitchFamily="2" charset="-79"/>
              </a:rPr>
              <a:t> Collaborate with professionals for insights.</a:t>
            </a:r>
          </a:p>
          <a:p>
            <a:pPr algn="ctr">
              <a:buFont typeface="Arial" panose="020B0604020202020204" pitchFamily="34" charset="0"/>
              <a:buChar char="•"/>
            </a:pPr>
            <a:r>
              <a:rPr lang="en-US" sz="1200" b="1" i="0" dirty="0">
                <a:solidFill>
                  <a:schemeClr val="bg1"/>
                </a:solidFill>
                <a:effectLst/>
                <a:latin typeface="Bahnschrift Light" panose="020B0502040204020203" pitchFamily="34" charset="0"/>
                <a:cs typeface="Aharoni" panose="02010803020104030203" pitchFamily="2" charset="-79"/>
              </a:rPr>
              <a:t>Educational Institutions:</a:t>
            </a:r>
            <a:r>
              <a:rPr lang="en-US" sz="1200" b="0" i="0" dirty="0">
                <a:solidFill>
                  <a:schemeClr val="bg1"/>
                </a:solidFill>
                <a:effectLst/>
                <a:latin typeface="Bahnschrift Light" panose="020B0502040204020203" pitchFamily="34" charset="0"/>
                <a:cs typeface="Aharoni" panose="02010803020104030203" pitchFamily="2" charset="-79"/>
              </a:rPr>
              <a:t> Partner with schools for health education integration.</a:t>
            </a:r>
          </a:p>
          <a:p>
            <a:pPr algn="ctr"/>
            <a:endParaRPr lang="en-US" sz="1800" b="0" i="0" dirty="0">
              <a:solidFill>
                <a:schemeClr val="bg1"/>
              </a:solidFill>
              <a:effectLst/>
              <a:latin typeface="Gotham Ultra" pitchFamily="50" charset="0"/>
              <a:cs typeface="Aharoni" panose="02010803020104030203" pitchFamily="2" charset="-79"/>
            </a:endParaRPr>
          </a:p>
        </p:txBody>
      </p:sp>
      <p:sp>
        <p:nvSpPr>
          <p:cNvPr id="8" name="Rectangle: Rounded Corners 7">
            <a:extLst>
              <a:ext uri="{FF2B5EF4-FFF2-40B4-BE49-F238E27FC236}">
                <a16:creationId xmlns:a16="http://schemas.microsoft.com/office/drawing/2014/main" id="{A1D09DE3-2EA2-43F3-BA67-145863AB04A0}"/>
              </a:ext>
            </a:extLst>
          </p:cNvPr>
          <p:cNvSpPr/>
          <p:nvPr/>
        </p:nvSpPr>
        <p:spPr>
          <a:xfrm flipV="1">
            <a:off x="731981" y="5754485"/>
            <a:ext cx="10728037" cy="469669"/>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7B6E498E-CCF3-49AD-B79F-E88045644393}"/>
              </a:ext>
            </a:extLst>
          </p:cNvPr>
          <p:cNvSpPr/>
          <p:nvPr/>
        </p:nvSpPr>
        <p:spPr>
          <a:xfrm>
            <a:off x="9862126" y="5754484"/>
            <a:ext cx="497841" cy="46966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FED00E02-49D7-4E0B-8136-F4E189404639}"/>
              </a:ext>
            </a:extLst>
          </p:cNvPr>
          <p:cNvSpPr txBox="1"/>
          <p:nvPr/>
        </p:nvSpPr>
        <p:spPr>
          <a:xfrm>
            <a:off x="1169377" y="92113"/>
            <a:ext cx="10287000" cy="1107996"/>
          </a:xfrm>
          <a:prstGeom prst="rect">
            <a:avLst/>
          </a:prstGeom>
          <a:noFill/>
        </p:spPr>
        <p:txBody>
          <a:bodyPr wrap="square" rtlCol="0">
            <a:spAutoFit/>
          </a:bodyPr>
          <a:lstStyle/>
          <a:p>
            <a:pPr algn="ctr"/>
            <a:r>
              <a:rPr lang="en-US" sz="6600" dirty="0">
                <a:solidFill>
                  <a:schemeClr val="bg1"/>
                </a:solidFill>
                <a:latin typeface="Aharoni" panose="02010803020104030203" pitchFamily="2" charset="-79"/>
                <a:cs typeface="Aharoni" panose="02010803020104030203" pitchFamily="2" charset="-79"/>
              </a:rPr>
              <a:t>FUTURE SCOPE</a:t>
            </a:r>
            <a:endParaRPr lang="en-IN" sz="66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429049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B502FE-06D6-4DE6-AF05-672482B09DD7}"/>
              </a:ext>
            </a:extLst>
          </p:cNvPr>
          <p:cNvSpPr txBox="1"/>
          <p:nvPr/>
        </p:nvSpPr>
        <p:spPr>
          <a:xfrm>
            <a:off x="1471612" y="333375"/>
            <a:ext cx="9248775" cy="1107996"/>
          </a:xfrm>
          <a:prstGeom prst="rect">
            <a:avLst/>
          </a:prstGeom>
          <a:noFill/>
        </p:spPr>
        <p:txBody>
          <a:bodyPr wrap="square" rtlCol="0">
            <a:spAutoFit/>
          </a:bodyPr>
          <a:lstStyle/>
          <a:p>
            <a:pPr algn="ctr"/>
            <a:r>
              <a:rPr lang="en-IN" sz="6600">
                <a:solidFill>
                  <a:schemeClr val="bg1"/>
                </a:solidFill>
                <a:latin typeface="Aharoni" panose="02010803020104030203" pitchFamily="2" charset="-79"/>
                <a:cs typeface="Aharoni" panose="02010803020104030203" pitchFamily="2" charset="-79"/>
              </a:rPr>
              <a:t>ACKNOWLEDGMENT</a:t>
            </a:r>
          </a:p>
        </p:txBody>
      </p:sp>
      <p:sp>
        <p:nvSpPr>
          <p:cNvPr id="3" name="TextBox 2">
            <a:extLst>
              <a:ext uri="{FF2B5EF4-FFF2-40B4-BE49-F238E27FC236}">
                <a16:creationId xmlns:a16="http://schemas.microsoft.com/office/drawing/2014/main" id="{A3DB05C3-E7CC-49FE-AC18-DCB97AEDE138}"/>
              </a:ext>
            </a:extLst>
          </p:cNvPr>
          <p:cNvSpPr txBox="1"/>
          <p:nvPr/>
        </p:nvSpPr>
        <p:spPr>
          <a:xfrm>
            <a:off x="733425" y="2168000"/>
            <a:ext cx="10725150" cy="4093428"/>
          </a:xfrm>
          <a:prstGeom prst="rect">
            <a:avLst/>
          </a:prstGeom>
          <a:noFill/>
        </p:spPr>
        <p:txBody>
          <a:bodyPr wrap="square" rtlCol="0">
            <a:spAutoFit/>
          </a:bodyPr>
          <a:lstStyle/>
          <a:p>
            <a:pPr algn="ctr"/>
            <a:r>
              <a:rPr lang="en-US" sz="2800" b="0" i="0" dirty="0">
                <a:solidFill>
                  <a:schemeClr val="accent4">
                    <a:lumMod val="60000"/>
                    <a:lumOff val="40000"/>
                  </a:schemeClr>
                </a:solidFill>
                <a:effectLst/>
                <a:latin typeface="Gotham Thin" pitchFamily="50" charset="0"/>
                <a:cs typeface="Aharoni" panose="02010803020104030203" pitchFamily="2" charset="-79"/>
              </a:rPr>
              <a:t>Grateful thanks to those who played a key role in the success of HEALTHWIKI:</a:t>
            </a:r>
          </a:p>
          <a:p>
            <a:pPr algn="ctr"/>
            <a:r>
              <a:rPr lang="en-US" sz="2800" b="0" i="0" dirty="0">
                <a:solidFill>
                  <a:schemeClr val="accent4">
                    <a:lumMod val="60000"/>
                    <a:lumOff val="40000"/>
                  </a:schemeClr>
                </a:solidFill>
                <a:effectLst/>
                <a:latin typeface="Gotham Thin" pitchFamily="50" charset="0"/>
                <a:cs typeface="Aharoni" panose="02010803020104030203" pitchFamily="2" charset="-79"/>
              </a:rPr>
              <a:t>Project Team</a:t>
            </a:r>
            <a:br>
              <a:rPr lang="en-US" sz="2800" dirty="0">
                <a:solidFill>
                  <a:schemeClr val="accent4">
                    <a:lumMod val="60000"/>
                    <a:lumOff val="40000"/>
                  </a:schemeClr>
                </a:solidFill>
                <a:latin typeface="Gotham Thin" pitchFamily="50" charset="0"/>
              </a:rPr>
            </a:br>
            <a:r>
              <a:rPr lang="en-US" sz="2800" b="0" i="0" dirty="0">
                <a:solidFill>
                  <a:schemeClr val="accent4">
                    <a:lumMod val="60000"/>
                    <a:lumOff val="40000"/>
                  </a:schemeClr>
                </a:solidFill>
                <a:effectLst/>
                <a:latin typeface="Gotham Thin" pitchFamily="50" charset="0"/>
              </a:rPr>
              <a:t>"Special thanks to Dr. Vineet Kumar Singh for leading and inspiring us throughout this project. Your expertise and support have been instrumental in our success. We appreciate your commitment to our learning journey."</a:t>
            </a:r>
            <a:endParaRPr lang="en-US" sz="2800" b="0" i="0" dirty="0">
              <a:solidFill>
                <a:schemeClr val="accent4">
                  <a:lumMod val="60000"/>
                  <a:lumOff val="40000"/>
                </a:schemeClr>
              </a:solidFill>
              <a:effectLst/>
              <a:latin typeface="Gotham Thin" pitchFamily="50" charset="0"/>
              <a:cs typeface="Aharoni" panose="02010803020104030203" pitchFamily="2" charset="-79"/>
            </a:endParaRPr>
          </a:p>
          <a:p>
            <a:pPr algn="ctr"/>
            <a:r>
              <a:rPr lang="en-US" sz="2800" b="0" i="0" dirty="0">
                <a:solidFill>
                  <a:schemeClr val="accent4">
                    <a:lumMod val="60000"/>
                    <a:lumOff val="40000"/>
                  </a:schemeClr>
                </a:solidFill>
                <a:effectLst/>
                <a:latin typeface="Gotham Thin" pitchFamily="50" charset="0"/>
                <a:cs typeface="Aharoni" panose="02010803020104030203" pitchFamily="2" charset="-79"/>
              </a:rPr>
              <a:t>Heartfelt thanks to all who contributed to the realization of HEALTHWIKI.</a:t>
            </a:r>
          </a:p>
          <a:p>
            <a:pPr algn="ctr"/>
            <a:br>
              <a:rPr lang="en-US" dirty="0">
                <a:solidFill>
                  <a:schemeClr val="accent4">
                    <a:lumMod val="60000"/>
                    <a:lumOff val="40000"/>
                  </a:schemeClr>
                </a:solidFill>
                <a:latin typeface="Aharoni" panose="02010803020104030203" pitchFamily="2" charset="-79"/>
                <a:cs typeface="Aharoni" panose="02010803020104030203" pitchFamily="2" charset="-79"/>
              </a:rPr>
            </a:br>
            <a:endParaRPr lang="en-IN" dirty="0">
              <a:solidFill>
                <a:schemeClr val="accent4">
                  <a:lumMod val="60000"/>
                  <a:lumOff val="40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204419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imelapse photo of lighted city streets">
            <a:extLst>
              <a:ext uri="{FF2B5EF4-FFF2-40B4-BE49-F238E27FC236}">
                <a16:creationId xmlns:a16="http://schemas.microsoft.com/office/drawing/2014/main" id="{6B5235C8-3A1D-4D36-B19C-C454A7FF05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63BC9CC4-EA12-4876-9BE8-2C34AF25D042}"/>
              </a:ext>
            </a:extLst>
          </p:cNvPr>
          <p:cNvGrpSpPr/>
          <p:nvPr/>
        </p:nvGrpSpPr>
        <p:grpSpPr>
          <a:xfrm>
            <a:off x="530942" y="1309202"/>
            <a:ext cx="4753896" cy="4945626"/>
            <a:chOff x="530942" y="1309202"/>
            <a:chExt cx="4753896" cy="4945626"/>
          </a:xfrm>
        </p:grpSpPr>
        <p:sp>
          <p:nvSpPr>
            <p:cNvPr id="4" name="Rectangle: Rounded Corners 3">
              <a:extLst>
                <a:ext uri="{FF2B5EF4-FFF2-40B4-BE49-F238E27FC236}">
                  <a16:creationId xmlns:a16="http://schemas.microsoft.com/office/drawing/2014/main" id="{A7A0AD18-1448-4133-877F-C61DC96D2FA7}"/>
                </a:ext>
              </a:extLst>
            </p:cNvPr>
            <p:cNvSpPr/>
            <p:nvPr/>
          </p:nvSpPr>
          <p:spPr>
            <a:xfrm>
              <a:off x="530942" y="1309202"/>
              <a:ext cx="4306529" cy="4945626"/>
            </a:xfrm>
            <a:prstGeom prst="round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13D9E35A-3452-4AA0-A466-A026DEAE4B4C}"/>
                </a:ext>
              </a:extLst>
            </p:cNvPr>
            <p:cNvSpPr txBox="1"/>
            <p:nvPr/>
          </p:nvSpPr>
          <p:spPr>
            <a:xfrm>
              <a:off x="752167" y="1422736"/>
              <a:ext cx="3313471" cy="1015663"/>
            </a:xfrm>
            <a:prstGeom prst="rect">
              <a:avLst/>
            </a:prstGeom>
            <a:noFill/>
          </p:spPr>
          <p:txBody>
            <a:bodyPr wrap="square" rtlCol="0">
              <a:spAutoFit/>
            </a:bodyPr>
            <a:lstStyle/>
            <a:p>
              <a:r>
                <a:rPr lang="en-US" sz="6000" dirty="0">
                  <a:solidFill>
                    <a:schemeClr val="bg1"/>
                  </a:solidFill>
                  <a:latin typeface="Gotham Black" pitchFamily="50" charset="0"/>
                </a:rPr>
                <a:t>INDEX</a:t>
              </a:r>
              <a:endParaRPr lang="en-IN" sz="6000" dirty="0">
                <a:solidFill>
                  <a:schemeClr val="bg1"/>
                </a:solidFill>
                <a:latin typeface="Gotham Black" pitchFamily="50" charset="0"/>
              </a:endParaRPr>
            </a:p>
          </p:txBody>
        </p:sp>
        <p:sp>
          <p:nvSpPr>
            <p:cNvPr id="9" name="TextBox 8">
              <a:extLst>
                <a:ext uri="{FF2B5EF4-FFF2-40B4-BE49-F238E27FC236}">
                  <a16:creationId xmlns:a16="http://schemas.microsoft.com/office/drawing/2014/main" id="{8FA5BE9A-4B33-4F0C-870E-F97DC5D752A4}"/>
                </a:ext>
              </a:extLst>
            </p:cNvPr>
            <p:cNvSpPr txBox="1"/>
            <p:nvPr/>
          </p:nvSpPr>
          <p:spPr>
            <a:xfrm>
              <a:off x="752167" y="2438399"/>
              <a:ext cx="4532671" cy="3816429"/>
            </a:xfrm>
            <a:prstGeom prst="rect">
              <a:avLst/>
            </a:prstGeom>
            <a:noFill/>
          </p:spPr>
          <p:txBody>
            <a:bodyPr wrap="square" rtlCol="0">
              <a:spAutoFit/>
            </a:bodyPr>
            <a:lstStyle/>
            <a:p>
              <a:pPr algn="l"/>
              <a:r>
                <a:rPr lang="en-US" sz="2800" dirty="0">
                  <a:solidFill>
                    <a:schemeClr val="bg1"/>
                  </a:solidFill>
                  <a:latin typeface="Space Mono" panose="02000509040000020004" pitchFamily="49" charset="0"/>
                  <a:ea typeface="Copperplate Gothic Bold" panose="02000000000000000000" pitchFamily="2" charset="0"/>
                </a:rPr>
                <a:t>INTRODUCTION</a:t>
              </a:r>
            </a:p>
            <a:p>
              <a:pPr algn="l"/>
              <a:r>
                <a:rPr lang="en-US" sz="2800" dirty="0">
                  <a:solidFill>
                    <a:schemeClr val="bg1"/>
                  </a:solidFill>
                  <a:latin typeface="Space Mono" panose="02000509040000020004" pitchFamily="49" charset="0"/>
                  <a:ea typeface="Copperplate Gothic Bold" panose="02000000000000000000" pitchFamily="2" charset="0"/>
                </a:rPr>
                <a:t>PROBLEM STATEMENT</a:t>
              </a:r>
            </a:p>
            <a:p>
              <a:pPr algn="l"/>
              <a:r>
                <a:rPr lang="en-US" sz="2800" dirty="0">
                  <a:solidFill>
                    <a:schemeClr val="bg1"/>
                  </a:solidFill>
                  <a:latin typeface="Space Mono" panose="02000509040000020004" pitchFamily="49" charset="0"/>
                  <a:ea typeface="Copperplate Gothic Bold" panose="02000000000000000000" pitchFamily="2" charset="0"/>
                </a:rPr>
                <a:t>MOTIVATION</a:t>
              </a:r>
            </a:p>
            <a:p>
              <a:pPr algn="l"/>
              <a:r>
                <a:rPr lang="en-US" sz="2800" dirty="0">
                  <a:solidFill>
                    <a:schemeClr val="bg1"/>
                  </a:solidFill>
                  <a:latin typeface="Space Mono" panose="02000509040000020004" pitchFamily="49" charset="0"/>
                  <a:ea typeface="Copperplate Gothic Bold" panose="02000000000000000000" pitchFamily="2" charset="0"/>
                </a:rPr>
                <a:t>LITERATURE SURVEY</a:t>
              </a:r>
            </a:p>
            <a:p>
              <a:pPr algn="l"/>
              <a:r>
                <a:rPr lang="en-US" sz="2800" dirty="0">
                  <a:solidFill>
                    <a:schemeClr val="bg1"/>
                  </a:solidFill>
                  <a:latin typeface="Space Mono" panose="02000509040000020004" pitchFamily="49" charset="0"/>
                  <a:ea typeface="Copperplate Gothic Bold" panose="02000000000000000000" pitchFamily="2" charset="0"/>
                </a:rPr>
                <a:t>TECHNOLOGY USED</a:t>
              </a:r>
            </a:p>
            <a:p>
              <a:pPr algn="l"/>
              <a:r>
                <a:rPr lang="en-US" sz="2800" dirty="0">
                  <a:solidFill>
                    <a:schemeClr val="bg1"/>
                  </a:solidFill>
                  <a:latin typeface="Space Mono" panose="02000509040000020004" pitchFamily="49" charset="0"/>
                  <a:ea typeface="Copperplate Gothic Bold" panose="02000000000000000000" pitchFamily="2" charset="0"/>
                </a:rPr>
                <a:t>RESULT</a:t>
              </a:r>
            </a:p>
            <a:p>
              <a:pPr algn="l"/>
              <a:r>
                <a:rPr lang="en-US" sz="2800" dirty="0">
                  <a:solidFill>
                    <a:schemeClr val="bg1"/>
                  </a:solidFill>
                  <a:latin typeface="Space Mono" panose="02000509040000020004" pitchFamily="49" charset="0"/>
                  <a:ea typeface="Copperplate Gothic Bold" panose="02000000000000000000" pitchFamily="2" charset="0"/>
                </a:rPr>
                <a:t>FUTURE SCOPE</a:t>
              </a:r>
            </a:p>
            <a:p>
              <a:pPr algn="l"/>
              <a:r>
                <a:rPr lang="en-US" sz="2800" dirty="0">
                  <a:solidFill>
                    <a:schemeClr val="bg1"/>
                  </a:solidFill>
                  <a:latin typeface="Space Mono" panose="02000509040000020004" pitchFamily="49" charset="0"/>
                  <a:ea typeface="Copperplate Gothic Bold" panose="02000000000000000000" pitchFamily="2" charset="0"/>
                </a:rPr>
                <a:t>ACKNOWLEDGEMENT</a:t>
              </a:r>
            </a:p>
            <a:p>
              <a:endParaRPr lang="en-IN" dirty="0"/>
            </a:p>
          </p:txBody>
        </p:sp>
      </p:grpSp>
    </p:spTree>
    <p:extLst>
      <p:ext uri="{BB962C8B-B14F-4D97-AF65-F5344CB8AC3E}">
        <p14:creationId xmlns:p14="http://schemas.microsoft.com/office/powerpoint/2010/main" val="125503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op Art.&#10;You can get this GIF as a looping 1080p video if you support me on Patreon.&#10;Twitter / Instagram / Shop / Patreon">
            <a:extLst>
              <a:ext uri="{FF2B5EF4-FFF2-40B4-BE49-F238E27FC236}">
                <a16:creationId xmlns:a16="http://schemas.microsoft.com/office/drawing/2014/main" id="{3CBE0322-DE84-D076-ACBC-E5F71CD27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62"/>
            <a:ext cx="12192000" cy="68521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84456D4-B1A6-508C-1F8F-82BBB3CDAAC3}"/>
              </a:ext>
            </a:extLst>
          </p:cNvPr>
          <p:cNvSpPr txBox="1"/>
          <p:nvPr/>
        </p:nvSpPr>
        <p:spPr>
          <a:xfrm>
            <a:off x="-288053" y="0"/>
            <a:ext cx="12480053" cy="6858000"/>
          </a:xfrm>
          <a:custGeom>
            <a:avLst/>
            <a:gdLst/>
            <a:ahLst/>
            <a:cxnLst/>
            <a:rect l="l" t="t" r="r" b="b"/>
            <a:pathLst>
              <a:path w="12480053" h="6858000">
                <a:moveTo>
                  <a:pt x="9027212" y="4897257"/>
                </a:moveTo>
                <a:cubicBezTo>
                  <a:pt x="9101370" y="4897257"/>
                  <a:pt x="9164614" y="4923247"/>
                  <a:pt x="9216944" y="4975227"/>
                </a:cubicBezTo>
                <a:cubicBezTo>
                  <a:pt x="9269273" y="5027207"/>
                  <a:pt x="9295438" y="5090626"/>
                  <a:pt x="9295438" y="5165482"/>
                </a:cubicBezTo>
                <a:cubicBezTo>
                  <a:pt x="9295438" y="5241166"/>
                  <a:pt x="9269480" y="5304999"/>
                  <a:pt x="9217564" y="5356979"/>
                </a:cubicBezTo>
                <a:cubicBezTo>
                  <a:pt x="9165649" y="5408959"/>
                  <a:pt x="9102198" y="5434949"/>
                  <a:pt x="9027212" y="5434949"/>
                </a:cubicBezTo>
                <a:cubicBezTo>
                  <a:pt x="8943159" y="5434949"/>
                  <a:pt x="8874764" y="5403342"/>
                  <a:pt x="8822027" y="5340127"/>
                </a:cubicBezTo>
                <a:cubicBezTo>
                  <a:pt x="8779172" y="5289395"/>
                  <a:pt x="8757745" y="5231180"/>
                  <a:pt x="8757745" y="5165482"/>
                </a:cubicBezTo>
                <a:cubicBezTo>
                  <a:pt x="8757745" y="5100612"/>
                  <a:pt x="8779172" y="5042811"/>
                  <a:pt x="8822027" y="4992078"/>
                </a:cubicBezTo>
                <a:cubicBezTo>
                  <a:pt x="8874764" y="4928864"/>
                  <a:pt x="8943159" y="4897257"/>
                  <a:pt x="9027212" y="4897257"/>
                </a:cubicBezTo>
                <a:close/>
                <a:moveTo>
                  <a:pt x="9950626" y="4589294"/>
                </a:moveTo>
                <a:lnTo>
                  <a:pt x="9950626" y="5320705"/>
                </a:lnTo>
                <a:cubicBezTo>
                  <a:pt x="9950626" y="5442400"/>
                  <a:pt x="9983740" y="5540501"/>
                  <a:pt x="10049969" y="5615008"/>
                </a:cubicBezTo>
                <a:cubicBezTo>
                  <a:pt x="10154279" y="5732564"/>
                  <a:pt x="10326059" y="5791342"/>
                  <a:pt x="10565309" y="5791342"/>
                </a:cubicBezTo>
                <a:cubicBezTo>
                  <a:pt x="10687004" y="5791342"/>
                  <a:pt x="10790072" y="5776854"/>
                  <a:pt x="10874514" y="5747879"/>
                </a:cubicBezTo>
                <a:cubicBezTo>
                  <a:pt x="11077338" y="5677511"/>
                  <a:pt x="11178751" y="5535120"/>
                  <a:pt x="11178751" y="5320705"/>
                </a:cubicBezTo>
                <a:lnTo>
                  <a:pt x="11178751" y="4589294"/>
                </a:lnTo>
                <a:lnTo>
                  <a:pt x="10770204" y="4589294"/>
                </a:lnTo>
                <a:lnTo>
                  <a:pt x="10770204" y="5242473"/>
                </a:lnTo>
                <a:cubicBezTo>
                  <a:pt x="10770204" y="5314496"/>
                  <a:pt x="10752922" y="5367479"/>
                  <a:pt x="10718360" y="5401421"/>
                </a:cubicBezTo>
                <a:cubicBezTo>
                  <a:pt x="10681326" y="5437847"/>
                  <a:pt x="10630309" y="5456060"/>
                  <a:pt x="10565309" y="5456060"/>
                </a:cubicBezTo>
                <a:cubicBezTo>
                  <a:pt x="10499482" y="5456060"/>
                  <a:pt x="10448051" y="5437847"/>
                  <a:pt x="10411018" y="5401421"/>
                </a:cubicBezTo>
                <a:cubicBezTo>
                  <a:pt x="10376454" y="5367479"/>
                  <a:pt x="10359173" y="5314496"/>
                  <a:pt x="10359173" y="5242473"/>
                </a:cubicBezTo>
                <a:lnTo>
                  <a:pt x="10359173" y="4589294"/>
                </a:lnTo>
                <a:close/>
                <a:moveTo>
                  <a:pt x="9039630" y="4547073"/>
                </a:moveTo>
                <a:cubicBezTo>
                  <a:pt x="8802864" y="4547073"/>
                  <a:pt x="8620321" y="4617027"/>
                  <a:pt x="8492003" y="4756935"/>
                </a:cubicBezTo>
                <a:cubicBezTo>
                  <a:pt x="8386038" y="4872835"/>
                  <a:pt x="8333055" y="5005706"/>
                  <a:pt x="8333055" y="5155548"/>
                </a:cubicBezTo>
                <a:cubicBezTo>
                  <a:pt x="8333055" y="5321947"/>
                  <a:pt x="8385624" y="5462269"/>
                  <a:pt x="8490762" y="5576513"/>
                </a:cubicBezTo>
                <a:cubicBezTo>
                  <a:pt x="8618252" y="5715593"/>
                  <a:pt x="8797068" y="5785133"/>
                  <a:pt x="9027212" y="5785133"/>
                </a:cubicBezTo>
                <a:cubicBezTo>
                  <a:pt x="9256529" y="5785133"/>
                  <a:pt x="9434932" y="5715593"/>
                  <a:pt x="9562422" y="5576513"/>
                </a:cubicBezTo>
                <a:cubicBezTo>
                  <a:pt x="9667560" y="5462269"/>
                  <a:pt x="9720128" y="5325258"/>
                  <a:pt x="9720128" y="5165482"/>
                </a:cubicBezTo>
                <a:cubicBezTo>
                  <a:pt x="9720128" y="5007362"/>
                  <a:pt x="9667146" y="4871179"/>
                  <a:pt x="9561180" y="4756935"/>
                </a:cubicBezTo>
                <a:cubicBezTo>
                  <a:pt x="9431206" y="4617027"/>
                  <a:pt x="9257357" y="4547073"/>
                  <a:pt x="9039630" y="4547073"/>
                </a:cubicBezTo>
                <a:close/>
                <a:moveTo>
                  <a:pt x="6580102" y="4046634"/>
                </a:moveTo>
                <a:lnTo>
                  <a:pt x="7193543" y="4927059"/>
                </a:lnTo>
                <a:lnTo>
                  <a:pt x="7193543" y="5741670"/>
                </a:lnTo>
                <a:lnTo>
                  <a:pt x="7634377" y="5741670"/>
                </a:lnTo>
                <a:lnTo>
                  <a:pt x="7634377" y="4927059"/>
                </a:lnTo>
                <a:lnTo>
                  <a:pt x="8268929" y="4046634"/>
                </a:lnTo>
                <a:lnTo>
                  <a:pt x="7734961" y="4046634"/>
                </a:lnTo>
                <a:lnTo>
                  <a:pt x="7426999" y="4508578"/>
                </a:lnTo>
                <a:lnTo>
                  <a:pt x="7106618" y="4046634"/>
                </a:lnTo>
                <a:close/>
                <a:moveTo>
                  <a:pt x="3773333" y="2517711"/>
                </a:moveTo>
                <a:cubicBezTo>
                  <a:pt x="3845835" y="2517711"/>
                  <a:pt x="3907630" y="2543048"/>
                  <a:pt x="3958718" y="2593722"/>
                </a:cubicBezTo>
                <a:cubicBezTo>
                  <a:pt x="4009806" y="2644396"/>
                  <a:pt x="4035350" y="2705984"/>
                  <a:pt x="4035350" y="2778486"/>
                </a:cubicBezTo>
                <a:cubicBezTo>
                  <a:pt x="4035350" y="2851816"/>
                  <a:pt x="4010013" y="2913611"/>
                  <a:pt x="3959339" y="2963871"/>
                </a:cubicBezTo>
                <a:cubicBezTo>
                  <a:pt x="3908666" y="3014131"/>
                  <a:pt x="3846663" y="3039261"/>
                  <a:pt x="3773333" y="3039261"/>
                </a:cubicBezTo>
                <a:cubicBezTo>
                  <a:pt x="3691764" y="3039261"/>
                  <a:pt x="3625438" y="3008773"/>
                  <a:pt x="3574357" y="2947796"/>
                </a:cubicBezTo>
                <a:cubicBezTo>
                  <a:pt x="3532330" y="2898370"/>
                  <a:pt x="3511317" y="2841934"/>
                  <a:pt x="3511317" y="2778486"/>
                </a:cubicBezTo>
                <a:cubicBezTo>
                  <a:pt x="3511317" y="2715039"/>
                  <a:pt x="3532330" y="2658602"/>
                  <a:pt x="3574357" y="2609177"/>
                </a:cubicBezTo>
                <a:cubicBezTo>
                  <a:pt x="3626266" y="2548200"/>
                  <a:pt x="3692592" y="2517711"/>
                  <a:pt x="3773333" y="2517711"/>
                </a:cubicBezTo>
                <a:close/>
                <a:moveTo>
                  <a:pt x="5494242" y="2177462"/>
                </a:moveTo>
                <a:cubicBezTo>
                  <a:pt x="5397525" y="2177462"/>
                  <a:pt x="5316932" y="2195675"/>
                  <a:pt x="5252462" y="2232101"/>
                </a:cubicBezTo>
                <a:cubicBezTo>
                  <a:pt x="5212777" y="2254453"/>
                  <a:pt x="5169380" y="2292948"/>
                  <a:pt x="5122269" y="2347587"/>
                </a:cubicBezTo>
                <a:lnTo>
                  <a:pt x="5122269" y="2202298"/>
                </a:lnTo>
                <a:lnTo>
                  <a:pt x="4713722" y="2202298"/>
                </a:lnTo>
                <a:lnTo>
                  <a:pt x="4713722" y="3354674"/>
                </a:lnTo>
                <a:lnTo>
                  <a:pt x="5122269" y="3354674"/>
                </a:lnTo>
                <a:lnTo>
                  <a:pt x="5122269" y="2737507"/>
                </a:lnTo>
                <a:cubicBezTo>
                  <a:pt x="5122269" y="2656791"/>
                  <a:pt x="5141194" y="2597489"/>
                  <a:pt x="5179042" y="2559602"/>
                </a:cubicBezTo>
                <a:cubicBezTo>
                  <a:pt x="5221004" y="2517601"/>
                  <a:pt x="5272835" y="2496601"/>
                  <a:pt x="5334536" y="2496601"/>
                </a:cubicBezTo>
                <a:cubicBezTo>
                  <a:pt x="5401994" y="2496601"/>
                  <a:pt x="5452591" y="2520990"/>
                  <a:pt x="5486325" y="2569769"/>
                </a:cubicBezTo>
                <a:cubicBezTo>
                  <a:pt x="5509363" y="2602832"/>
                  <a:pt x="5520882" y="2670199"/>
                  <a:pt x="5520882" y="2771870"/>
                </a:cubicBezTo>
                <a:lnTo>
                  <a:pt x="5520882" y="3354674"/>
                </a:lnTo>
                <a:lnTo>
                  <a:pt x="5929429" y="3354674"/>
                </a:lnTo>
                <a:lnTo>
                  <a:pt x="5929429" y="2620779"/>
                </a:lnTo>
                <a:cubicBezTo>
                  <a:pt x="5929429" y="2468454"/>
                  <a:pt x="5885210" y="2354210"/>
                  <a:pt x="5796772" y="2278047"/>
                </a:cubicBezTo>
                <a:cubicBezTo>
                  <a:pt x="5719069" y="2210991"/>
                  <a:pt x="5618227" y="2177462"/>
                  <a:pt x="5494242" y="2177462"/>
                </a:cubicBezTo>
                <a:close/>
                <a:moveTo>
                  <a:pt x="3664542" y="2166286"/>
                </a:moveTo>
                <a:cubicBezTo>
                  <a:pt x="3523987" y="2166286"/>
                  <a:pt x="3399556" y="2213015"/>
                  <a:pt x="3291249" y="2306472"/>
                </a:cubicBezTo>
                <a:cubicBezTo>
                  <a:pt x="3154834" y="2423898"/>
                  <a:pt x="3086627" y="2581029"/>
                  <a:pt x="3086627" y="2777865"/>
                </a:cubicBezTo>
                <a:cubicBezTo>
                  <a:pt x="3086627" y="2971390"/>
                  <a:pt x="3153178" y="3126871"/>
                  <a:pt x="3286282" y="3244311"/>
                </a:cubicBezTo>
                <a:cubicBezTo>
                  <a:pt x="3397901" y="3342722"/>
                  <a:pt x="3525222" y="3391928"/>
                  <a:pt x="3668247" y="3391928"/>
                </a:cubicBezTo>
                <a:cubicBezTo>
                  <a:pt x="3756711" y="3391928"/>
                  <a:pt x="3835668" y="3372473"/>
                  <a:pt x="3905118" y="3333564"/>
                </a:cubicBezTo>
                <a:cubicBezTo>
                  <a:pt x="3944803" y="3311212"/>
                  <a:pt x="3984074" y="3275614"/>
                  <a:pt x="4022932" y="3226771"/>
                </a:cubicBezTo>
                <a:lnTo>
                  <a:pt x="4022932" y="3354674"/>
                </a:lnTo>
                <a:lnTo>
                  <a:pt x="4431479" y="3354674"/>
                </a:lnTo>
                <a:lnTo>
                  <a:pt x="4431479" y="2202298"/>
                </a:lnTo>
                <a:lnTo>
                  <a:pt x="4022932" y="2202298"/>
                </a:lnTo>
                <a:lnTo>
                  <a:pt x="4022932" y="2315301"/>
                </a:lnTo>
                <a:cubicBezTo>
                  <a:pt x="3979108" y="2269768"/>
                  <a:pt x="3936531" y="2237068"/>
                  <a:pt x="3895203" y="2217200"/>
                </a:cubicBezTo>
                <a:cubicBezTo>
                  <a:pt x="3823269" y="2183257"/>
                  <a:pt x="3746383" y="2166286"/>
                  <a:pt x="3664542" y="2166286"/>
                </a:cubicBezTo>
                <a:close/>
                <a:moveTo>
                  <a:pt x="315303" y="1659638"/>
                </a:moveTo>
                <a:lnTo>
                  <a:pt x="315303" y="2027206"/>
                </a:lnTo>
                <a:lnTo>
                  <a:pt x="674178" y="2027206"/>
                </a:lnTo>
                <a:lnTo>
                  <a:pt x="674178" y="3354674"/>
                </a:lnTo>
                <a:lnTo>
                  <a:pt x="1115012" y="3354674"/>
                </a:lnTo>
                <a:lnTo>
                  <a:pt x="1115012" y="2027206"/>
                </a:lnTo>
                <a:lnTo>
                  <a:pt x="1480097" y="2027206"/>
                </a:lnTo>
                <a:lnTo>
                  <a:pt x="1480097" y="1659638"/>
                </a:lnTo>
                <a:close/>
                <a:moveTo>
                  <a:pt x="6209147" y="1489513"/>
                </a:moveTo>
                <a:lnTo>
                  <a:pt x="6209147" y="3354674"/>
                </a:lnTo>
                <a:lnTo>
                  <a:pt x="6617694" y="3354674"/>
                </a:lnTo>
                <a:lnTo>
                  <a:pt x="6617694" y="2885280"/>
                </a:lnTo>
                <a:lnTo>
                  <a:pt x="7065978" y="3354674"/>
                </a:lnTo>
                <a:lnTo>
                  <a:pt x="7637199" y="3354674"/>
                </a:lnTo>
                <a:lnTo>
                  <a:pt x="7024999" y="2733782"/>
                </a:lnTo>
                <a:lnTo>
                  <a:pt x="7602429" y="2202298"/>
                </a:lnTo>
                <a:lnTo>
                  <a:pt x="7043626" y="2202298"/>
                </a:lnTo>
                <a:lnTo>
                  <a:pt x="6617694" y="2617054"/>
                </a:lnTo>
                <a:lnTo>
                  <a:pt x="6617694" y="1489513"/>
                </a:lnTo>
                <a:close/>
                <a:moveTo>
                  <a:pt x="1637148" y="1489513"/>
                </a:moveTo>
                <a:lnTo>
                  <a:pt x="1637148" y="3354674"/>
                </a:lnTo>
                <a:lnTo>
                  <a:pt x="2045695" y="3354674"/>
                </a:lnTo>
                <a:lnTo>
                  <a:pt x="2045695" y="2737507"/>
                </a:lnTo>
                <a:cubicBezTo>
                  <a:pt x="2045695" y="2656791"/>
                  <a:pt x="2064619" y="2597076"/>
                  <a:pt x="2102468" y="2558360"/>
                </a:cubicBezTo>
                <a:cubicBezTo>
                  <a:pt x="2143602" y="2516360"/>
                  <a:pt x="2195433" y="2495359"/>
                  <a:pt x="2257962" y="2495359"/>
                </a:cubicBezTo>
                <a:cubicBezTo>
                  <a:pt x="2325420" y="2495359"/>
                  <a:pt x="2376016" y="2519749"/>
                  <a:pt x="2409751" y="2568527"/>
                </a:cubicBezTo>
                <a:cubicBezTo>
                  <a:pt x="2432789" y="2601590"/>
                  <a:pt x="2444308" y="2669371"/>
                  <a:pt x="2444308" y="2771870"/>
                </a:cubicBezTo>
                <a:lnTo>
                  <a:pt x="2444308" y="3354674"/>
                </a:lnTo>
                <a:lnTo>
                  <a:pt x="2852855" y="3354674"/>
                </a:lnTo>
                <a:lnTo>
                  <a:pt x="2852855" y="2620779"/>
                </a:lnTo>
                <a:cubicBezTo>
                  <a:pt x="2852855" y="2468454"/>
                  <a:pt x="2808636" y="2354210"/>
                  <a:pt x="2720197" y="2278047"/>
                </a:cubicBezTo>
                <a:cubicBezTo>
                  <a:pt x="2640839" y="2210163"/>
                  <a:pt x="2539996" y="2176221"/>
                  <a:pt x="2417667" y="2176221"/>
                </a:cubicBezTo>
                <a:cubicBezTo>
                  <a:pt x="2321779" y="2176221"/>
                  <a:pt x="2241185" y="2194847"/>
                  <a:pt x="2175888" y="2232101"/>
                </a:cubicBezTo>
                <a:cubicBezTo>
                  <a:pt x="2136203" y="2254453"/>
                  <a:pt x="2092805" y="2292948"/>
                  <a:pt x="2045695" y="2347587"/>
                </a:cubicBezTo>
                <a:lnTo>
                  <a:pt x="2045695" y="1489513"/>
                </a:lnTo>
                <a:close/>
                <a:moveTo>
                  <a:pt x="0" y="0"/>
                </a:moveTo>
                <a:lnTo>
                  <a:pt x="12480053" y="0"/>
                </a:lnTo>
                <a:lnTo>
                  <a:pt x="12480053"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t>z</a:t>
            </a:r>
            <a:endParaRPr lang="en-IN" dirty="0"/>
          </a:p>
        </p:txBody>
      </p:sp>
    </p:spTree>
    <p:extLst>
      <p:ext uri="{BB962C8B-B14F-4D97-AF65-F5344CB8AC3E}">
        <p14:creationId xmlns:p14="http://schemas.microsoft.com/office/powerpoint/2010/main" val="122975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imelapse photo of lighted city streets">
            <a:extLst>
              <a:ext uri="{FF2B5EF4-FFF2-40B4-BE49-F238E27FC236}">
                <a16:creationId xmlns:a16="http://schemas.microsoft.com/office/drawing/2014/main" id="{6B5235C8-3A1D-4D36-B19C-C454A7FF05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E6B46020-00EA-4320-98C8-6AAF7DDB2688}"/>
              </a:ext>
            </a:extLst>
          </p:cNvPr>
          <p:cNvGrpSpPr/>
          <p:nvPr/>
        </p:nvGrpSpPr>
        <p:grpSpPr>
          <a:xfrm>
            <a:off x="-1" y="-63062"/>
            <a:ext cx="11169445" cy="6858000"/>
            <a:chOff x="-1" y="-63062"/>
            <a:chExt cx="11169445" cy="6858000"/>
          </a:xfrm>
        </p:grpSpPr>
        <p:sp>
          <p:nvSpPr>
            <p:cNvPr id="2" name="Rectangle 1">
              <a:extLst>
                <a:ext uri="{FF2B5EF4-FFF2-40B4-BE49-F238E27FC236}">
                  <a16:creationId xmlns:a16="http://schemas.microsoft.com/office/drawing/2014/main" id="{187D5B42-42B0-48DF-928D-34993CE234F1}"/>
                </a:ext>
              </a:extLst>
            </p:cNvPr>
            <p:cNvSpPr/>
            <p:nvPr/>
          </p:nvSpPr>
          <p:spPr>
            <a:xfrm>
              <a:off x="-1" y="-63062"/>
              <a:ext cx="11169445" cy="6858000"/>
            </a:xfrm>
            <a:prstGeom prst="rect">
              <a:avLst/>
            </a:prstGeom>
            <a:gradFill flip="none" rotWithShape="1">
              <a:gsLst>
                <a:gs pos="35000">
                  <a:schemeClr val="tx1">
                    <a:alpha val="0"/>
                  </a:schemeClr>
                </a:gs>
                <a:gs pos="75000">
                  <a:schemeClr val="tx1">
                    <a:alpha val="73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13D9E35A-3452-4AA0-A466-A026DEAE4B4C}"/>
                </a:ext>
              </a:extLst>
            </p:cNvPr>
            <p:cNvSpPr txBox="1"/>
            <p:nvPr/>
          </p:nvSpPr>
          <p:spPr>
            <a:xfrm>
              <a:off x="1253612" y="1353910"/>
              <a:ext cx="3313471" cy="1015663"/>
            </a:xfrm>
            <a:prstGeom prst="rect">
              <a:avLst/>
            </a:prstGeom>
            <a:noFill/>
          </p:spPr>
          <p:txBody>
            <a:bodyPr wrap="square" rtlCol="0">
              <a:spAutoFit/>
            </a:bodyPr>
            <a:lstStyle/>
            <a:p>
              <a:r>
                <a:rPr lang="en-US" sz="6000" dirty="0">
                  <a:solidFill>
                    <a:schemeClr val="bg1"/>
                  </a:solidFill>
                  <a:latin typeface="Gotham Black" pitchFamily="50" charset="0"/>
                </a:rPr>
                <a:t>INDEX</a:t>
              </a:r>
              <a:endParaRPr lang="en-IN" sz="6000" dirty="0">
                <a:solidFill>
                  <a:schemeClr val="bg1"/>
                </a:solidFill>
                <a:latin typeface="Gotham Black" pitchFamily="50" charset="0"/>
              </a:endParaRPr>
            </a:p>
          </p:txBody>
        </p:sp>
        <p:sp>
          <p:nvSpPr>
            <p:cNvPr id="9" name="TextBox 8">
              <a:extLst>
                <a:ext uri="{FF2B5EF4-FFF2-40B4-BE49-F238E27FC236}">
                  <a16:creationId xmlns:a16="http://schemas.microsoft.com/office/drawing/2014/main" id="{8FA5BE9A-4B33-4F0C-870E-F97DC5D752A4}"/>
                </a:ext>
              </a:extLst>
            </p:cNvPr>
            <p:cNvSpPr txBox="1"/>
            <p:nvPr/>
          </p:nvSpPr>
          <p:spPr>
            <a:xfrm>
              <a:off x="1253612" y="2369573"/>
              <a:ext cx="4532671" cy="3816429"/>
            </a:xfrm>
            <a:prstGeom prst="rect">
              <a:avLst/>
            </a:prstGeom>
            <a:noFill/>
          </p:spPr>
          <p:txBody>
            <a:bodyPr wrap="square" rtlCol="0">
              <a:spAutoFit/>
            </a:bodyPr>
            <a:lstStyle/>
            <a:p>
              <a:pPr algn="l"/>
              <a:r>
                <a:rPr lang="en-US" sz="2800" dirty="0">
                  <a:solidFill>
                    <a:schemeClr val="bg1"/>
                  </a:solidFill>
                  <a:latin typeface="Space Mono" panose="02000509040000020004" pitchFamily="49" charset="0"/>
                  <a:ea typeface="Copperplate Gothic Bold" panose="02000000000000000000" pitchFamily="2" charset="0"/>
                </a:rPr>
                <a:t>INTRODUCTION</a:t>
              </a:r>
            </a:p>
            <a:p>
              <a:pPr algn="l"/>
              <a:r>
                <a:rPr lang="en-US" sz="2800" dirty="0">
                  <a:solidFill>
                    <a:schemeClr val="bg1"/>
                  </a:solidFill>
                  <a:latin typeface="Space Mono" panose="02000509040000020004" pitchFamily="49" charset="0"/>
                  <a:ea typeface="Copperplate Gothic Bold" panose="02000000000000000000" pitchFamily="2" charset="0"/>
                </a:rPr>
                <a:t>PROBLEM STATEMENT</a:t>
              </a:r>
            </a:p>
            <a:p>
              <a:pPr algn="l"/>
              <a:r>
                <a:rPr lang="en-US" sz="2800" dirty="0">
                  <a:solidFill>
                    <a:schemeClr val="bg1"/>
                  </a:solidFill>
                  <a:latin typeface="Space Mono" panose="02000509040000020004" pitchFamily="49" charset="0"/>
                  <a:ea typeface="Copperplate Gothic Bold" panose="02000000000000000000" pitchFamily="2" charset="0"/>
                </a:rPr>
                <a:t>MOTIVATION</a:t>
              </a:r>
            </a:p>
            <a:p>
              <a:pPr algn="l"/>
              <a:r>
                <a:rPr lang="en-US" sz="2800" dirty="0">
                  <a:solidFill>
                    <a:schemeClr val="bg1"/>
                  </a:solidFill>
                  <a:latin typeface="Space Mono" panose="02000509040000020004" pitchFamily="49" charset="0"/>
                  <a:ea typeface="Copperplate Gothic Bold" panose="02000000000000000000" pitchFamily="2" charset="0"/>
                </a:rPr>
                <a:t>LITERATURE SURVEY</a:t>
              </a:r>
            </a:p>
            <a:p>
              <a:pPr algn="l"/>
              <a:r>
                <a:rPr lang="en-US" sz="2800" dirty="0">
                  <a:solidFill>
                    <a:schemeClr val="bg1"/>
                  </a:solidFill>
                  <a:latin typeface="Space Mono" panose="02000509040000020004" pitchFamily="49" charset="0"/>
                  <a:ea typeface="Copperplate Gothic Bold" panose="02000000000000000000" pitchFamily="2" charset="0"/>
                </a:rPr>
                <a:t>TECHNOLOGY USED</a:t>
              </a:r>
            </a:p>
            <a:p>
              <a:pPr algn="l"/>
              <a:r>
                <a:rPr lang="en-US" sz="2800" dirty="0">
                  <a:solidFill>
                    <a:schemeClr val="bg1"/>
                  </a:solidFill>
                  <a:latin typeface="Space Mono" panose="02000509040000020004" pitchFamily="49" charset="0"/>
                  <a:ea typeface="Copperplate Gothic Bold" panose="02000000000000000000" pitchFamily="2" charset="0"/>
                </a:rPr>
                <a:t>RESULT</a:t>
              </a:r>
            </a:p>
            <a:p>
              <a:pPr algn="l"/>
              <a:r>
                <a:rPr lang="en-US" sz="2800" dirty="0">
                  <a:solidFill>
                    <a:schemeClr val="bg1"/>
                  </a:solidFill>
                  <a:latin typeface="Space Mono" panose="02000509040000020004" pitchFamily="49" charset="0"/>
                  <a:ea typeface="Copperplate Gothic Bold" panose="02000000000000000000" pitchFamily="2" charset="0"/>
                </a:rPr>
                <a:t>FUTURE SCOPE</a:t>
              </a:r>
            </a:p>
            <a:p>
              <a:pPr algn="l"/>
              <a:r>
                <a:rPr lang="en-US" sz="2800" dirty="0">
                  <a:solidFill>
                    <a:schemeClr val="bg1"/>
                  </a:solidFill>
                  <a:latin typeface="Space Mono" panose="02000509040000020004" pitchFamily="49" charset="0"/>
                  <a:ea typeface="Copperplate Gothic Bold" panose="02000000000000000000" pitchFamily="2" charset="0"/>
                </a:rPr>
                <a:t>ACKNOWLEDGEMENT</a:t>
              </a:r>
            </a:p>
            <a:p>
              <a:endParaRPr lang="en-IN" dirty="0"/>
            </a:p>
          </p:txBody>
        </p:sp>
      </p:grpSp>
    </p:spTree>
    <p:extLst>
      <p:ext uri="{BB962C8B-B14F-4D97-AF65-F5344CB8AC3E}">
        <p14:creationId xmlns:p14="http://schemas.microsoft.com/office/powerpoint/2010/main" val="3673788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imelapse photo of lighted city streets">
            <a:extLst>
              <a:ext uri="{FF2B5EF4-FFF2-40B4-BE49-F238E27FC236}">
                <a16:creationId xmlns:a16="http://schemas.microsoft.com/office/drawing/2014/main" id="{6B5235C8-3A1D-4D36-B19C-C454A7FF05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80BF9DD-4D60-48D5-84D5-DB6DAC90F32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radius="80"/>
                    </a14:imgEffect>
                    <a14:imgEffect>
                      <a14:brightnessContrast bright="-20000"/>
                    </a14:imgEffect>
                  </a14:imgLayer>
                </a14:imgProps>
              </a:ext>
              <a:ext uri="{28A0092B-C50C-407E-A947-70E740481C1C}">
                <a14:useLocalDpi xmlns:a14="http://schemas.microsoft.com/office/drawing/2010/main" val="0"/>
              </a:ext>
            </a:extLst>
          </a:blip>
          <a:srcRect l="-50115" r="100117"/>
          <a:stretch/>
        </p:blipFill>
        <p:spPr bwMode="auto">
          <a:xfrm>
            <a:off x="-6110514" y="1"/>
            <a:ext cx="6096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A5BE9A-4B33-4F0C-870E-F97DC5D752A4}"/>
              </a:ext>
            </a:extLst>
          </p:cNvPr>
          <p:cNvSpPr txBox="1"/>
          <p:nvPr/>
        </p:nvSpPr>
        <p:spPr>
          <a:xfrm>
            <a:off x="-4532671" y="1939149"/>
            <a:ext cx="4532671" cy="3816429"/>
          </a:xfrm>
          <a:prstGeom prst="rect">
            <a:avLst/>
          </a:prstGeom>
          <a:noFill/>
        </p:spPr>
        <p:txBody>
          <a:bodyPr wrap="square" rtlCol="0">
            <a:spAutoFit/>
          </a:bodyPr>
          <a:lstStyle/>
          <a:p>
            <a:pPr algn="l"/>
            <a:r>
              <a:rPr lang="en-US" sz="2800" dirty="0">
                <a:solidFill>
                  <a:schemeClr val="bg1"/>
                </a:solidFill>
                <a:latin typeface="Space Mono" panose="02000509040000020004" pitchFamily="49" charset="0"/>
                <a:ea typeface="Copperplate Gothic Bold" panose="02000000000000000000" pitchFamily="2" charset="0"/>
              </a:rPr>
              <a:t>INTRODUCTION</a:t>
            </a:r>
          </a:p>
          <a:p>
            <a:pPr algn="l"/>
            <a:r>
              <a:rPr lang="en-US" sz="2800" dirty="0">
                <a:solidFill>
                  <a:schemeClr val="bg1"/>
                </a:solidFill>
                <a:latin typeface="Space Mono" panose="02000509040000020004" pitchFamily="49" charset="0"/>
                <a:ea typeface="Copperplate Gothic Bold" panose="02000000000000000000" pitchFamily="2" charset="0"/>
              </a:rPr>
              <a:t>PROBLEM STATEMENT</a:t>
            </a:r>
          </a:p>
          <a:p>
            <a:pPr algn="l"/>
            <a:r>
              <a:rPr lang="en-US" sz="2800" dirty="0">
                <a:solidFill>
                  <a:schemeClr val="bg1"/>
                </a:solidFill>
                <a:latin typeface="Space Mono" panose="02000509040000020004" pitchFamily="49" charset="0"/>
                <a:ea typeface="Copperplate Gothic Bold" panose="02000000000000000000" pitchFamily="2" charset="0"/>
              </a:rPr>
              <a:t>MOTIVATION</a:t>
            </a:r>
          </a:p>
          <a:p>
            <a:pPr algn="l"/>
            <a:r>
              <a:rPr lang="en-US" sz="2800" dirty="0">
                <a:solidFill>
                  <a:schemeClr val="bg1"/>
                </a:solidFill>
                <a:latin typeface="Space Mono" panose="02000509040000020004" pitchFamily="49" charset="0"/>
                <a:ea typeface="Copperplate Gothic Bold" panose="02000000000000000000" pitchFamily="2" charset="0"/>
              </a:rPr>
              <a:t>LITERATURE SURVEY</a:t>
            </a:r>
          </a:p>
          <a:p>
            <a:pPr algn="l"/>
            <a:r>
              <a:rPr lang="en-US" sz="2800" dirty="0">
                <a:solidFill>
                  <a:schemeClr val="bg1"/>
                </a:solidFill>
                <a:latin typeface="Space Mono" panose="02000509040000020004" pitchFamily="49" charset="0"/>
                <a:ea typeface="Copperplate Gothic Bold" panose="02000000000000000000" pitchFamily="2" charset="0"/>
              </a:rPr>
              <a:t>TECHNOLOGY USED</a:t>
            </a:r>
          </a:p>
          <a:p>
            <a:pPr algn="l"/>
            <a:r>
              <a:rPr lang="en-US" sz="2800" dirty="0">
                <a:solidFill>
                  <a:schemeClr val="bg1"/>
                </a:solidFill>
                <a:latin typeface="Space Mono" panose="02000509040000020004" pitchFamily="49" charset="0"/>
                <a:ea typeface="Copperplate Gothic Bold" panose="02000000000000000000" pitchFamily="2" charset="0"/>
              </a:rPr>
              <a:t>RESULT</a:t>
            </a:r>
          </a:p>
          <a:p>
            <a:pPr algn="l"/>
            <a:r>
              <a:rPr lang="en-US" sz="2800" dirty="0">
                <a:solidFill>
                  <a:schemeClr val="bg1"/>
                </a:solidFill>
                <a:latin typeface="Space Mono" panose="02000509040000020004" pitchFamily="49" charset="0"/>
                <a:ea typeface="Copperplate Gothic Bold" panose="02000000000000000000" pitchFamily="2" charset="0"/>
              </a:rPr>
              <a:t>FUTURE SCOPE</a:t>
            </a:r>
          </a:p>
          <a:p>
            <a:pPr algn="l"/>
            <a:r>
              <a:rPr lang="en-US" sz="2800" dirty="0">
                <a:solidFill>
                  <a:schemeClr val="bg1"/>
                </a:solidFill>
                <a:latin typeface="Space Mono" panose="02000509040000020004" pitchFamily="49" charset="0"/>
                <a:ea typeface="Copperplate Gothic Bold" panose="02000000000000000000" pitchFamily="2" charset="0"/>
              </a:rPr>
              <a:t>ACKNOWLEDGEMENT</a:t>
            </a:r>
          </a:p>
          <a:p>
            <a:endParaRPr lang="en-IN" dirty="0"/>
          </a:p>
        </p:txBody>
      </p:sp>
      <p:sp>
        <p:nvSpPr>
          <p:cNvPr id="7" name="TextBox 6">
            <a:extLst>
              <a:ext uri="{FF2B5EF4-FFF2-40B4-BE49-F238E27FC236}">
                <a16:creationId xmlns:a16="http://schemas.microsoft.com/office/drawing/2014/main" id="{13D9E35A-3452-4AA0-A466-A026DEAE4B4C}"/>
              </a:ext>
            </a:extLst>
          </p:cNvPr>
          <p:cNvSpPr txBox="1"/>
          <p:nvPr/>
        </p:nvSpPr>
        <p:spPr>
          <a:xfrm>
            <a:off x="-4532671" y="923486"/>
            <a:ext cx="3313471" cy="1015663"/>
          </a:xfrm>
          <a:prstGeom prst="rect">
            <a:avLst/>
          </a:prstGeom>
          <a:noFill/>
        </p:spPr>
        <p:txBody>
          <a:bodyPr wrap="square" rtlCol="0">
            <a:spAutoFit/>
          </a:bodyPr>
          <a:lstStyle/>
          <a:p>
            <a:r>
              <a:rPr lang="en-US" sz="6000" dirty="0">
                <a:solidFill>
                  <a:schemeClr val="bg1"/>
                </a:solidFill>
                <a:latin typeface="Gotham Black" pitchFamily="50" charset="0"/>
              </a:rPr>
              <a:t>INDEX</a:t>
            </a:r>
            <a:endParaRPr lang="en-IN" sz="6000" dirty="0">
              <a:solidFill>
                <a:schemeClr val="bg1"/>
              </a:solidFill>
              <a:latin typeface="Gotham Black" pitchFamily="50" charset="0"/>
            </a:endParaRPr>
          </a:p>
        </p:txBody>
      </p:sp>
    </p:spTree>
    <p:extLst>
      <p:ext uri="{BB962C8B-B14F-4D97-AF65-F5344CB8AC3E}">
        <p14:creationId xmlns:p14="http://schemas.microsoft.com/office/powerpoint/2010/main" val="1389226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imelapse photo of lighted city streets">
            <a:extLst>
              <a:ext uri="{FF2B5EF4-FFF2-40B4-BE49-F238E27FC236}">
                <a16:creationId xmlns:a16="http://schemas.microsoft.com/office/drawing/2014/main" id="{6B5235C8-3A1D-4D36-B19C-C454A7FF05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80BF9DD-4D60-48D5-84D5-DB6DAC90F32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radius="80"/>
                    </a14:imgEffect>
                    <a14:imgEffect>
                      <a14:brightnessContrast bright="-20000"/>
                    </a14:imgEffect>
                  </a14:imgLayer>
                </a14:imgProps>
              </a:ext>
              <a:ext uri="{28A0092B-C50C-407E-A947-70E740481C1C}">
                <a14:useLocalDpi xmlns:a14="http://schemas.microsoft.com/office/drawing/2010/main" val="0"/>
              </a:ext>
            </a:extLst>
          </a:blip>
          <a:srcRect l="2" r="50000"/>
          <a:stretch/>
        </p:blipFill>
        <p:spPr bwMode="auto">
          <a:xfrm>
            <a:off x="0" y="1"/>
            <a:ext cx="6096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A5BE9A-4B33-4F0C-870E-F97DC5D752A4}"/>
              </a:ext>
            </a:extLst>
          </p:cNvPr>
          <p:cNvSpPr txBox="1"/>
          <p:nvPr/>
        </p:nvSpPr>
        <p:spPr>
          <a:xfrm>
            <a:off x="1253612" y="2369573"/>
            <a:ext cx="4532671" cy="3816429"/>
          </a:xfrm>
          <a:prstGeom prst="rect">
            <a:avLst/>
          </a:prstGeom>
          <a:noFill/>
        </p:spPr>
        <p:txBody>
          <a:bodyPr wrap="square" rtlCol="0">
            <a:spAutoFit/>
          </a:bodyPr>
          <a:lstStyle/>
          <a:p>
            <a:pPr algn="l"/>
            <a:r>
              <a:rPr lang="en-US" sz="2800" dirty="0">
                <a:solidFill>
                  <a:schemeClr val="bg1"/>
                </a:solidFill>
                <a:latin typeface="Space Mono" panose="02000509040000020004" pitchFamily="49" charset="0"/>
                <a:ea typeface="Copperplate Gothic Bold" panose="02000000000000000000" pitchFamily="2" charset="0"/>
              </a:rPr>
              <a:t>INTRODUCTION</a:t>
            </a:r>
          </a:p>
          <a:p>
            <a:pPr algn="l"/>
            <a:r>
              <a:rPr lang="en-US" sz="2800" dirty="0">
                <a:solidFill>
                  <a:schemeClr val="bg1"/>
                </a:solidFill>
                <a:latin typeface="Space Mono" panose="02000509040000020004" pitchFamily="49" charset="0"/>
                <a:ea typeface="Copperplate Gothic Bold" panose="02000000000000000000" pitchFamily="2" charset="0"/>
              </a:rPr>
              <a:t>PROBLEM STATEMENT</a:t>
            </a:r>
          </a:p>
          <a:p>
            <a:pPr algn="l"/>
            <a:r>
              <a:rPr lang="en-US" sz="2800" dirty="0">
                <a:solidFill>
                  <a:schemeClr val="bg1"/>
                </a:solidFill>
                <a:latin typeface="Space Mono" panose="02000509040000020004" pitchFamily="49" charset="0"/>
                <a:ea typeface="Copperplate Gothic Bold" panose="02000000000000000000" pitchFamily="2" charset="0"/>
              </a:rPr>
              <a:t>MOTIVATION</a:t>
            </a:r>
          </a:p>
          <a:p>
            <a:pPr algn="l"/>
            <a:r>
              <a:rPr lang="en-US" sz="2800" dirty="0">
                <a:solidFill>
                  <a:schemeClr val="bg1"/>
                </a:solidFill>
                <a:latin typeface="Space Mono" panose="02000509040000020004" pitchFamily="49" charset="0"/>
                <a:ea typeface="Copperplate Gothic Bold" panose="02000000000000000000" pitchFamily="2" charset="0"/>
              </a:rPr>
              <a:t>LITERATURE SURVEY</a:t>
            </a:r>
          </a:p>
          <a:p>
            <a:pPr algn="l"/>
            <a:r>
              <a:rPr lang="en-US" sz="2800" dirty="0">
                <a:solidFill>
                  <a:schemeClr val="bg1"/>
                </a:solidFill>
                <a:latin typeface="Space Mono" panose="02000509040000020004" pitchFamily="49" charset="0"/>
                <a:ea typeface="Copperplate Gothic Bold" panose="02000000000000000000" pitchFamily="2" charset="0"/>
              </a:rPr>
              <a:t>TECHNOLOGY USED</a:t>
            </a:r>
          </a:p>
          <a:p>
            <a:pPr algn="l"/>
            <a:r>
              <a:rPr lang="en-US" sz="2800" dirty="0">
                <a:solidFill>
                  <a:schemeClr val="bg1"/>
                </a:solidFill>
                <a:latin typeface="Space Mono" panose="02000509040000020004" pitchFamily="49" charset="0"/>
                <a:ea typeface="Copperplate Gothic Bold" panose="02000000000000000000" pitchFamily="2" charset="0"/>
              </a:rPr>
              <a:t>RESULT</a:t>
            </a:r>
          </a:p>
          <a:p>
            <a:pPr algn="l"/>
            <a:r>
              <a:rPr lang="en-US" sz="2800" dirty="0">
                <a:solidFill>
                  <a:schemeClr val="bg1"/>
                </a:solidFill>
                <a:latin typeface="Space Mono" panose="02000509040000020004" pitchFamily="49" charset="0"/>
                <a:ea typeface="Copperplate Gothic Bold" panose="02000000000000000000" pitchFamily="2" charset="0"/>
              </a:rPr>
              <a:t>FUTURE SCOPE</a:t>
            </a:r>
          </a:p>
          <a:p>
            <a:pPr algn="l"/>
            <a:r>
              <a:rPr lang="en-US" sz="2800" dirty="0">
                <a:solidFill>
                  <a:schemeClr val="bg1"/>
                </a:solidFill>
                <a:latin typeface="Space Mono" panose="02000509040000020004" pitchFamily="49" charset="0"/>
                <a:ea typeface="Copperplate Gothic Bold" panose="02000000000000000000" pitchFamily="2" charset="0"/>
              </a:rPr>
              <a:t>ACKNOWLEDGEMENT</a:t>
            </a:r>
          </a:p>
          <a:p>
            <a:endParaRPr lang="en-IN" dirty="0"/>
          </a:p>
        </p:txBody>
      </p:sp>
      <p:sp>
        <p:nvSpPr>
          <p:cNvPr id="7" name="TextBox 6">
            <a:extLst>
              <a:ext uri="{FF2B5EF4-FFF2-40B4-BE49-F238E27FC236}">
                <a16:creationId xmlns:a16="http://schemas.microsoft.com/office/drawing/2014/main" id="{13D9E35A-3452-4AA0-A466-A026DEAE4B4C}"/>
              </a:ext>
            </a:extLst>
          </p:cNvPr>
          <p:cNvSpPr txBox="1"/>
          <p:nvPr/>
        </p:nvSpPr>
        <p:spPr>
          <a:xfrm>
            <a:off x="1253612" y="1353910"/>
            <a:ext cx="3313471" cy="1015663"/>
          </a:xfrm>
          <a:prstGeom prst="rect">
            <a:avLst/>
          </a:prstGeom>
          <a:noFill/>
        </p:spPr>
        <p:txBody>
          <a:bodyPr wrap="square" rtlCol="0">
            <a:spAutoFit/>
          </a:bodyPr>
          <a:lstStyle/>
          <a:p>
            <a:r>
              <a:rPr lang="en-US" sz="6000" dirty="0">
                <a:solidFill>
                  <a:schemeClr val="bg1"/>
                </a:solidFill>
                <a:latin typeface="Gotham Black" pitchFamily="50" charset="0"/>
              </a:rPr>
              <a:t>INDEX</a:t>
            </a:r>
            <a:endParaRPr lang="en-IN" sz="6000" dirty="0">
              <a:solidFill>
                <a:schemeClr val="bg1"/>
              </a:solidFill>
              <a:latin typeface="Gotham Black" pitchFamily="50" charset="0"/>
            </a:endParaRPr>
          </a:p>
        </p:txBody>
      </p:sp>
    </p:spTree>
    <p:extLst>
      <p:ext uri="{BB962C8B-B14F-4D97-AF65-F5344CB8AC3E}">
        <p14:creationId xmlns:p14="http://schemas.microsoft.com/office/powerpoint/2010/main" val="3957474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27C0E660-242F-4F3D-B0CE-27EBC56970FC}"/>
              </a:ext>
            </a:extLst>
          </p:cNvPr>
          <p:cNvSpPr/>
          <p:nvPr/>
        </p:nvSpPr>
        <p:spPr>
          <a:xfrm>
            <a:off x="54077" y="1887793"/>
            <a:ext cx="3805084" cy="468015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7D706E61-6AAF-4886-BEA1-EA79B8B6FCE9}"/>
              </a:ext>
            </a:extLst>
          </p:cNvPr>
          <p:cNvSpPr txBox="1"/>
          <p:nvPr/>
        </p:nvSpPr>
        <p:spPr>
          <a:xfrm>
            <a:off x="422787" y="550607"/>
            <a:ext cx="5545394" cy="830997"/>
          </a:xfrm>
          <a:prstGeom prst="rect">
            <a:avLst/>
          </a:prstGeom>
          <a:noFill/>
        </p:spPr>
        <p:txBody>
          <a:bodyPr wrap="square" rtlCol="0">
            <a:spAutoFit/>
          </a:bodyPr>
          <a:lstStyle/>
          <a:p>
            <a:r>
              <a:rPr lang="en-US" sz="4800" dirty="0">
                <a:solidFill>
                  <a:schemeClr val="bg1"/>
                </a:solidFill>
                <a:latin typeface="Gotham Black" pitchFamily="50" charset="0"/>
              </a:rPr>
              <a:t>INTRODUCTION</a:t>
            </a:r>
            <a:endParaRPr lang="en-IN" sz="4800" dirty="0">
              <a:solidFill>
                <a:schemeClr val="bg1"/>
              </a:solidFill>
              <a:latin typeface="Gotham Black" pitchFamily="50" charset="0"/>
            </a:endParaRPr>
          </a:p>
        </p:txBody>
      </p:sp>
      <p:sp>
        <p:nvSpPr>
          <p:cNvPr id="4" name="TextBox 3">
            <a:extLst>
              <a:ext uri="{FF2B5EF4-FFF2-40B4-BE49-F238E27FC236}">
                <a16:creationId xmlns:a16="http://schemas.microsoft.com/office/drawing/2014/main" id="{279CB3D7-64C5-4E4B-ADAA-6459F580E8C2}"/>
              </a:ext>
            </a:extLst>
          </p:cNvPr>
          <p:cNvSpPr txBox="1"/>
          <p:nvPr/>
        </p:nvSpPr>
        <p:spPr>
          <a:xfrm>
            <a:off x="422787" y="2991947"/>
            <a:ext cx="3067665" cy="2862322"/>
          </a:xfrm>
          <a:prstGeom prst="rect">
            <a:avLst/>
          </a:prstGeom>
          <a:noFill/>
        </p:spPr>
        <p:txBody>
          <a:bodyPr wrap="square" rtlCol="0">
            <a:spAutoFit/>
          </a:bodyPr>
          <a:lstStyle/>
          <a:p>
            <a:pPr algn="l">
              <a:buFont typeface="Arial" panose="020B0604020202020204" pitchFamily="34" charset="0"/>
              <a:buChar char="•"/>
            </a:pPr>
            <a:r>
              <a:rPr lang="en-US" b="0" i="0" dirty="0">
                <a:effectLst/>
                <a:latin typeface="Space Mono" panose="02000509040000020004" pitchFamily="49" charset="0"/>
                <a:cs typeface="Aharoni" panose="02010803020104030203" pitchFamily="2" charset="-79"/>
              </a:rPr>
              <a:t>Project goal: Create an interactive digital representation of the human body.</a:t>
            </a:r>
          </a:p>
          <a:p>
            <a:pPr algn="l">
              <a:buFont typeface="Arial" panose="020B0604020202020204" pitchFamily="34" charset="0"/>
              <a:buChar char="•"/>
            </a:pPr>
            <a:r>
              <a:rPr lang="en-US" b="0" i="0" dirty="0">
                <a:effectLst/>
                <a:latin typeface="Space Mono" panose="02000509040000020004" pitchFamily="49" charset="0"/>
                <a:cs typeface="Aharoni" panose="02010803020104030203" pitchFamily="2" charset="-79"/>
              </a:rPr>
              <a:t>Users can click on body parts to reveal potential internal health issues.</a:t>
            </a:r>
          </a:p>
          <a:p>
            <a:endParaRPr lang="en-IN" dirty="0"/>
          </a:p>
        </p:txBody>
      </p:sp>
      <p:sp>
        <p:nvSpPr>
          <p:cNvPr id="8" name="TextBox 7">
            <a:extLst>
              <a:ext uri="{FF2B5EF4-FFF2-40B4-BE49-F238E27FC236}">
                <a16:creationId xmlns:a16="http://schemas.microsoft.com/office/drawing/2014/main" id="{9CA1C532-398C-4E5C-98B6-7E8ABB45C21D}"/>
              </a:ext>
            </a:extLst>
          </p:cNvPr>
          <p:cNvSpPr txBox="1"/>
          <p:nvPr/>
        </p:nvSpPr>
        <p:spPr>
          <a:xfrm>
            <a:off x="422787" y="1976284"/>
            <a:ext cx="1012723" cy="1015663"/>
          </a:xfrm>
          <a:prstGeom prst="rect">
            <a:avLst/>
          </a:prstGeom>
          <a:noFill/>
        </p:spPr>
        <p:txBody>
          <a:bodyPr wrap="square" rtlCol="0">
            <a:spAutoFit/>
          </a:bodyPr>
          <a:lstStyle/>
          <a:p>
            <a:r>
              <a:rPr lang="en-US" sz="6000" dirty="0">
                <a:latin typeface="Gotham Ultra" pitchFamily="50" charset="0"/>
              </a:rPr>
              <a:t>1</a:t>
            </a:r>
            <a:endParaRPr lang="en-IN" sz="6000" dirty="0">
              <a:latin typeface="Gotham Ultra" pitchFamily="50" charset="0"/>
            </a:endParaRPr>
          </a:p>
        </p:txBody>
      </p:sp>
    </p:spTree>
    <p:extLst>
      <p:ext uri="{BB962C8B-B14F-4D97-AF65-F5344CB8AC3E}">
        <p14:creationId xmlns:p14="http://schemas.microsoft.com/office/powerpoint/2010/main" val="796313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27C0E660-242F-4F3D-B0CE-27EBC56970FC}"/>
              </a:ext>
            </a:extLst>
          </p:cNvPr>
          <p:cNvSpPr/>
          <p:nvPr/>
        </p:nvSpPr>
        <p:spPr>
          <a:xfrm>
            <a:off x="4065639" y="1976283"/>
            <a:ext cx="3805084" cy="468015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7D706E61-6AAF-4886-BEA1-EA79B8B6FCE9}"/>
              </a:ext>
            </a:extLst>
          </p:cNvPr>
          <p:cNvSpPr txBox="1"/>
          <p:nvPr/>
        </p:nvSpPr>
        <p:spPr>
          <a:xfrm>
            <a:off x="422787" y="550607"/>
            <a:ext cx="5545394" cy="830997"/>
          </a:xfrm>
          <a:prstGeom prst="rect">
            <a:avLst/>
          </a:prstGeom>
          <a:noFill/>
        </p:spPr>
        <p:txBody>
          <a:bodyPr wrap="square" rtlCol="0">
            <a:spAutoFit/>
          </a:bodyPr>
          <a:lstStyle/>
          <a:p>
            <a:r>
              <a:rPr lang="en-US" sz="4800" dirty="0">
                <a:solidFill>
                  <a:schemeClr val="bg1"/>
                </a:solidFill>
                <a:latin typeface="Gotham Black" pitchFamily="50" charset="0"/>
              </a:rPr>
              <a:t>INTRODUCTION</a:t>
            </a:r>
            <a:endParaRPr lang="en-IN" sz="4800" dirty="0">
              <a:solidFill>
                <a:schemeClr val="bg1"/>
              </a:solidFill>
              <a:latin typeface="Gotham Black" pitchFamily="50" charset="0"/>
            </a:endParaRPr>
          </a:p>
        </p:txBody>
      </p:sp>
      <p:sp>
        <p:nvSpPr>
          <p:cNvPr id="4" name="TextBox 3">
            <a:extLst>
              <a:ext uri="{FF2B5EF4-FFF2-40B4-BE49-F238E27FC236}">
                <a16:creationId xmlns:a16="http://schemas.microsoft.com/office/drawing/2014/main" id="{279CB3D7-64C5-4E4B-ADAA-6459F580E8C2}"/>
              </a:ext>
            </a:extLst>
          </p:cNvPr>
          <p:cNvSpPr txBox="1"/>
          <p:nvPr/>
        </p:nvSpPr>
        <p:spPr>
          <a:xfrm>
            <a:off x="422787" y="2991947"/>
            <a:ext cx="3067665" cy="2862322"/>
          </a:xfrm>
          <a:prstGeom prst="rect">
            <a:avLst/>
          </a:prstGeom>
          <a:noFill/>
        </p:spPr>
        <p:txBody>
          <a:bodyPr wrap="square" rtlCol="0">
            <a:spAutoFit/>
          </a:bodyPr>
          <a:lstStyle/>
          <a:p>
            <a:pPr algn="l">
              <a:buFont typeface="Arial" panose="020B0604020202020204" pitchFamily="34" charset="0"/>
              <a:buChar char="•"/>
            </a:pPr>
            <a:r>
              <a:rPr lang="en-US" b="0" i="0" dirty="0">
                <a:solidFill>
                  <a:schemeClr val="bg1"/>
                </a:solidFill>
                <a:effectLst/>
                <a:latin typeface="Space Mono" panose="02000509040000020004" pitchFamily="49" charset="0"/>
                <a:cs typeface="Aharoni" panose="02010803020104030203" pitchFamily="2" charset="-79"/>
              </a:rPr>
              <a:t>Project goal: Create an interactive digital representation of the human body.</a:t>
            </a:r>
          </a:p>
          <a:p>
            <a:pPr algn="l">
              <a:buFont typeface="Arial" panose="020B0604020202020204" pitchFamily="34" charset="0"/>
              <a:buChar char="•"/>
            </a:pPr>
            <a:r>
              <a:rPr lang="en-US" b="0" i="0" dirty="0">
                <a:solidFill>
                  <a:schemeClr val="bg1"/>
                </a:solidFill>
                <a:effectLst/>
                <a:latin typeface="Space Mono" panose="02000509040000020004" pitchFamily="49" charset="0"/>
                <a:cs typeface="Aharoni" panose="02010803020104030203" pitchFamily="2" charset="-79"/>
              </a:rPr>
              <a:t>Users can click on body parts to reveal potential internal health issues.</a:t>
            </a:r>
          </a:p>
          <a:p>
            <a:endParaRPr lang="en-IN" dirty="0"/>
          </a:p>
        </p:txBody>
      </p:sp>
      <p:sp>
        <p:nvSpPr>
          <p:cNvPr id="5" name="TextBox 4">
            <a:extLst>
              <a:ext uri="{FF2B5EF4-FFF2-40B4-BE49-F238E27FC236}">
                <a16:creationId xmlns:a16="http://schemas.microsoft.com/office/drawing/2014/main" id="{B655FBEE-024E-4C64-8FC4-8F338619911A}"/>
              </a:ext>
            </a:extLst>
          </p:cNvPr>
          <p:cNvSpPr txBox="1"/>
          <p:nvPr/>
        </p:nvSpPr>
        <p:spPr>
          <a:xfrm>
            <a:off x="4458927" y="2970873"/>
            <a:ext cx="3067665" cy="2862322"/>
          </a:xfrm>
          <a:prstGeom prst="rect">
            <a:avLst/>
          </a:prstGeom>
          <a:noFill/>
        </p:spPr>
        <p:txBody>
          <a:bodyPr wrap="square" rtlCol="0">
            <a:spAutoFit/>
          </a:bodyPr>
          <a:lstStyle/>
          <a:p>
            <a:pPr algn="l">
              <a:buFont typeface="Arial" panose="020B0604020202020204" pitchFamily="34" charset="0"/>
              <a:buChar char="•"/>
            </a:pPr>
            <a:r>
              <a:rPr lang="en-US" sz="1800" b="0" i="0" dirty="0">
                <a:effectLst/>
                <a:latin typeface="Space Mono" panose="02000509040000020004" pitchFamily="49" charset="0"/>
                <a:cs typeface="Aharoni" panose="02010803020104030203" pitchFamily="2" charset="-79"/>
              </a:rPr>
              <a:t>Merges technology with medical insights for engaging education.</a:t>
            </a:r>
          </a:p>
          <a:p>
            <a:pPr algn="l">
              <a:buFont typeface="Arial" panose="020B0604020202020204" pitchFamily="34" charset="0"/>
              <a:buChar char="•"/>
            </a:pPr>
            <a:r>
              <a:rPr lang="en-US" sz="1800" b="0" i="0" dirty="0">
                <a:effectLst/>
                <a:latin typeface="Space Mono" panose="02000509040000020004" pitchFamily="49" charset="0"/>
                <a:cs typeface="Aharoni" panose="02010803020104030203" pitchFamily="2" charset="-79"/>
              </a:rPr>
              <a:t>Digital body structure facilitates user exploration of anatomical regions.</a:t>
            </a:r>
          </a:p>
          <a:p>
            <a:endParaRPr lang="en-IN" dirty="0"/>
          </a:p>
        </p:txBody>
      </p:sp>
      <p:sp>
        <p:nvSpPr>
          <p:cNvPr id="8" name="TextBox 7">
            <a:extLst>
              <a:ext uri="{FF2B5EF4-FFF2-40B4-BE49-F238E27FC236}">
                <a16:creationId xmlns:a16="http://schemas.microsoft.com/office/drawing/2014/main" id="{9CA1C532-398C-4E5C-98B6-7E8ABB45C21D}"/>
              </a:ext>
            </a:extLst>
          </p:cNvPr>
          <p:cNvSpPr txBox="1"/>
          <p:nvPr/>
        </p:nvSpPr>
        <p:spPr>
          <a:xfrm>
            <a:off x="422787" y="1976284"/>
            <a:ext cx="1012723" cy="1015663"/>
          </a:xfrm>
          <a:prstGeom prst="rect">
            <a:avLst/>
          </a:prstGeom>
          <a:noFill/>
        </p:spPr>
        <p:txBody>
          <a:bodyPr wrap="square" rtlCol="0">
            <a:spAutoFit/>
          </a:bodyPr>
          <a:lstStyle/>
          <a:p>
            <a:r>
              <a:rPr lang="en-US" sz="6000" dirty="0">
                <a:solidFill>
                  <a:schemeClr val="bg1"/>
                </a:solidFill>
                <a:latin typeface="Gotham Ultra" pitchFamily="50" charset="0"/>
              </a:rPr>
              <a:t>1</a:t>
            </a:r>
            <a:endParaRPr lang="en-IN" sz="6000" dirty="0">
              <a:solidFill>
                <a:schemeClr val="bg1"/>
              </a:solidFill>
              <a:latin typeface="Gotham Ultra" pitchFamily="50" charset="0"/>
            </a:endParaRPr>
          </a:p>
        </p:txBody>
      </p:sp>
      <p:sp>
        <p:nvSpPr>
          <p:cNvPr id="10" name="TextBox 9">
            <a:extLst>
              <a:ext uri="{FF2B5EF4-FFF2-40B4-BE49-F238E27FC236}">
                <a16:creationId xmlns:a16="http://schemas.microsoft.com/office/drawing/2014/main" id="{6D541A0E-E1A7-4055-8553-120BD23F49CC}"/>
              </a:ext>
            </a:extLst>
          </p:cNvPr>
          <p:cNvSpPr txBox="1"/>
          <p:nvPr/>
        </p:nvSpPr>
        <p:spPr>
          <a:xfrm>
            <a:off x="4458927" y="1976283"/>
            <a:ext cx="1012723" cy="1015663"/>
          </a:xfrm>
          <a:prstGeom prst="rect">
            <a:avLst/>
          </a:prstGeom>
          <a:noFill/>
        </p:spPr>
        <p:txBody>
          <a:bodyPr wrap="square" rtlCol="0">
            <a:spAutoFit/>
          </a:bodyPr>
          <a:lstStyle/>
          <a:p>
            <a:r>
              <a:rPr lang="en-US" sz="6000" dirty="0">
                <a:latin typeface="Gotham Ultra" pitchFamily="50" charset="0"/>
              </a:rPr>
              <a:t>2</a:t>
            </a:r>
            <a:endParaRPr lang="en-IN" sz="6000" dirty="0">
              <a:latin typeface="Gotham Ultra" pitchFamily="50" charset="0"/>
            </a:endParaRPr>
          </a:p>
        </p:txBody>
      </p:sp>
    </p:spTree>
    <p:extLst>
      <p:ext uri="{BB962C8B-B14F-4D97-AF65-F5344CB8AC3E}">
        <p14:creationId xmlns:p14="http://schemas.microsoft.com/office/powerpoint/2010/main" val="2218800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27C0E660-242F-4F3D-B0CE-27EBC56970FC}"/>
              </a:ext>
            </a:extLst>
          </p:cNvPr>
          <p:cNvSpPr/>
          <p:nvPr/>
        </p:nvSpPr>
        <p:spPr>
          <a:xfrm>
            <a:off x="8047703" y="1976284"/>
            <a:ext cx="3805084" cy="468015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7D706E61-6AAF-4886-BEA1-EA79B8B6FCE9}"/>
              </a:ext>
            </a:extLst>
          </p:cNvPr>
          <p:cNvSpPr txBox="1"/>
          <p:nvPr/>
        </p:nvSpPr>
        <p:spPr>
          <a:xfrm>
            <a:off x="422787" y="550607"/>
            <a:ext cx="5545394" cy="830997"/>
          </a:xfrm>
          <a:prstGeom prst="rect">
            <a:avLst/>
          </a:prstGeom>
          <a:noFill/>
        </p:spPr>
        <p:txBody>
          <a:bodyPr wrap="square" rtlCol="0">
            <a:spAutoFit/>
          </a:bodyPr>
          <a:lstStyle/>
          <a:p>
            <a:r>
              <a:rPr lang="en-US" sz="4800" dirty="0">
                <a:solidFill>
                  <a:schemeClr val="bg1"/>
                </a:solidFill>
                <a:latin typeface="Gotham Black" pitchFamily="50" charset="0"/>
              </a:rPr>
              <a:t>INTRODUCTION</a:t>
            </a:r>
            <a:endParaRPr lang="en-IN" sz="4800" dirty="0">
              <a:solidFill>
                <a:schemeClr val="bg1"/>
              </a:solidFill>
              <a:latin typeface="Gotham Black" pitchFamily="50" charset="0"/>
            </a:endParaRPr>
          </a:p>
        </p:txBody>
      </p:sp>
      <p:sp>
        <p:nvSpPr>
          <p:cNvPr id="4" name="TextBox 3">
            <a:extLst>
              <a:ext uri="{FF2B5EF4-FFF2-40B4-BE49-F238E27FC236}">
                <a16:creationId xmlns:a16="http://schemas.microsoft.com/office/drawing/2014/main" id="{279CB3D7-64C5-4E4B-ADAA-6459F580E8C2}"/>
              </a:ext>
            </a:extLst>
          </p:cNvPr>
          <p:cNvSpPr txBox="1"/>
          <p:nvPr/>
        </p:nvSpPr>
        <p:spPr>
          <a:xfrm>
            <a:off x="422787" y="2991947"/>
            <a:ext cx="3067665" cy="2862322"/>
          </a:xfrm>
          <a:prstGeom prst="rect">
            <a:avLst/>
          </a:prstGeom>
          <a:noFill/>
        </p:spPr>
        <p:txBody>
          <a:bodyPr wrap="square" rtlCol="0">
            <a:spAutoFit/>
          </a:bodyPr>
          <a:lstStyle/>
          <a:p>
            <a:pPr algn="l">
              <a:buFont typeface="Arial" panose="020B0604020202020204" pitchFamily="34" charset="0"/>
              <a:buChar char="•"/>
            </a:pPr>
            <a:r>
              <a:rPr lang="en-US" b="0" i="0" dirty="0">
                <a:solidFill>
                  <a:schemeClr val="bg1"/>
                </a:solidFill>
                <a:effectLst/>
                <a:latin typeface="Space Mono" panose="02000509040000020004" pitchFamily="49" charset="0"/>
                <a:cs typeface="Aharoni" panose="02010803020104030203" pitchFamily="2" charset="-79"/>
              </a:rPr>
              <a:t>Project goal: Create an interactive digital representation of the human body.</a:t>
            </a:r>
          </a:p>
          <a:p>
            <a:pPr algn="l">
              <a:buFont typeface="Arial" panose="020B0604020202020204" pitchFamily="34" charset="0"/>
              <a:buChar char="•"/>
            </a:pPr>
            <a:r>
              <a:rPr lang="en-US" b="0" i="0" dirty="0">
                <a:solidFill>
                  <a:schemeClr val="bg1"/>
                </a:solidFill>
                <a:effectLst/>
                <a:latin typeface="Space Mono" panose="02000509040000020004" pitchFamily="49" charset="0"/>
                <a:cs typeface="Aharoni" panose="02010803020104030203" pitchFamily="2" charset="-79"/>
              </a:rPr>
              <a:t>Users can click on body parts to reveal potential internal health issues.</a:t>
            </a:r>
          </a:p>
          <a:p>
            <a:endParaRPr lang="en-IN" dirty="0"/>
          </a:p>
        </p:txBody>
      </p:sp>
      <p:sp>
        <p:nvSpPr>
          <p:cNvPr id="5" name="TextBox 4">
            <a:extLst>
              <a:ext uri="{FF2B5EF4-FFF2-40B4-BE49-F238E27FC236}">
                <a16:creationId xmlns:a16="http://schemas.microsoft.com/office/drawing/2014/main" id="{B655FBEE-024E-4C64-8FC4-8F338619911A}"/>
              </a:ext>
            </a:extLst>
          </p:cNvPr>
          <p:cNvSpPr txBox="1"/>
          <p:nvPr/>
        </p:nvSpPr>
        <p:spPr>
          <a:xfrm>
            <a:off x="4458927" y="2970873"/>
            <a:ext cx="3067665" cy="2862322"/>
          </a:xfrm>
          <a:prstGeom prst="rect">
            <a:avLst/>
          </a:prstGeom>
          <a:noFill/>
        </p:spPr>
        <p:txBody>
          <a:bodyPr wrap="square" rtlCol="0">
            <a:spAutoFit/>
          </a:bodyPr>
          <a:lstStyle/>
          <a:p>
            <a:pPr algn="l">
              <a:buFont typeface="Arial" panose="020B0604020202020204" pitchFamily="34" charset="0"/>
              <a:buChar char="•"/>
            </a:pPr>
            <a:r>
              <a:rPr lang="en-US" sz="1800" b="0" i="0" dirty="0">
                <a:solidFill>
                  <a:schemeClr val="bg1"/>
                </a:solidFill>
                <a:effectLst/>
                <a:latin typeface="Space Mono" panose="02000509040000020004" pitchFamily="49" charset="0"/>
                <a:cs typeface="Aharoni" panose="02010803020104030203" pitchFamily="2" charset="-79"/>
              </a:rPr>
              <a:t>Merges technology with medical insights for engaging education.</a:t>
            </a:r>
          </a:p>
          <a:p>
            <a:pPr algn="l">
              <a:buFont typeface="Arial" panose="020B0604020202020204" pitchFamily="34" charset="0"/>
              <a:buChar char="•"/>
            </a:pPr>
            <a:r>
              <a:rPr lang="en-US" sz="1800" b="0" i="0" dirty="0">
                <a:solidFill>
                  <a:schemeClr val="bg1"/>
                </a:solidFill>
                <a:effectLst/>
                <a:latin typeface="Space Mono" panose="02000509040000020004" pitchFamily="49" charset="0"/>
                <a:cs typeface="Aharoni" panose="02010803020104030203" pitchFamily="2" charset="-79"/>
              </a:rPr>
              <a:t>Digital body structure facilitates user exploration of anatomical regions.</a:t>
            </a:r>
          </a:p>
          <a:p>
            <a:endParaRPr lang="en-IN" dirty="0"/>
          </a:p>
        </p:txBody>
      </p:sp>
      <p:sp>
        <p:nvSpPr>
          <p:cNvPr id="6" name="TextBox 5">
            <a:extLst>
              <a:ext uri="{FF2B5EF4-FFF2-40B4-BE49-F238E27FC236}">
                <a16:creationId xmlns:a16="http://schemas.microsoft.com/office/drawing/2014/main" id="{CF50D0F0-E6B0-430F-8FAA-220A82CEC682}"/>
              </a:ext>
            </a:extLst>
          </p:cNvPr>
          <p:cNvSpPr txBox="1"/>
          <p:nvPr/>
        </p:nvSpPr>
        <p:spPr>
          <a:xfrm>
            <a:off x="8416412" y="2845658"/>
            <a:ext cx="3067665" cy="3970318"/>
          </a:xfrm>
          <a:prstGeom prst="rect">
            <a:avLst/>
          </a:prstGeom>
          <a:noFill/>
        </p:spPr>
        <p:txBody>
          <a:bodyPr wrap="square" rtlCol="0">
            <a:spAutoFit/>
          </a:bodyPr>
          <a:lstStyle/>
          <a:p>
            <a:pPr algn="l">
              <a:buFont typeface="Arial" panose="020B0604020202020204" pitchFamily="34" charset="0"/>
              <a:buChar char="•"/>
            </a:pPr>
            <a:r>
              <a:rPr lang="en-US" sz="1800" b="0" i="0" dirty="0">
                <a:effectLst/>
                <a:latin typeface="Space Mono" panose="02000509040000020004" pitchFamily="49" charset="0"/>
                <a:cs typeface="Aharoni" panose="02010803020104030203" pitchFamily="2" charset="-79"/>
              </a:rPr>
              <a:t>Highlights potential health issues without visible symptoms.</a:t>
            </a:r>
          </a:p>
          <a:p>
            <a:pPr algn="l">
              <a:buFont typeface="Arial" panose="020B0604020202020204" pitchFamily="34" charset="0"/>
              <a:buChar char="•"/>
            </a:pPr>
            <a:r>
              <a:rPr lang="en-US" sz="1800" b="0" i="0" dirty="0">
                <a:effectLst/>
                <a:latin typeface="Space Mono" panose="02000509040000020004" pitchFamily="49" charset="0"/>
                <a:cs typeface="Aharoni" panose="02010803020104030203" pitchFamily="2" charset="-79"/>
              </a:rPr>
              <a:t>Utilizes technology to impart medical knowledge in an engaging manner.</a:t>
            </a:r>
          </a:p>
          <a:p>
            <a:pPr algn="l">
              <a:buFont typeface="Arial" panose="020B0604020202020204" pitchFamily="34" charset="0"/>
              <a:buChar char="•"/>
            </a:pPr>
            <a:r>
              <a:rPr lang="en-US" sz="1800" b="0" i="0" dirty="0">
                <a:effectLst/>
                <a:latin typeface="Space Mono" panose="02000509040000020004" pitchFamily="49" charset="0"/>
                <a:cs typeface="Aharoni" panose="02010803020104030203" pitchFamily="2" charset="-79"/>
              </a:rPr>
              <a:t>Encourages users to understand and manage internal health concerns effectively.</a:t>
            </a:r>
          </a:p>
          <a:p>
            <a:endParaRPr lang="en-IN" dirty="0">
              <a:latin typeface="Space Mono" panose="02000509040000020004" pitchFamily="49" charset="0"/>
            </a:endParaRPr>
          </a:p>
        </p:txBody>
      </p:sp>
      <p:sp>
        <p:nvSpPr>
          <p:cNvPr id="8" name="TextBox 7">
            <a:extLst>
              <a:ext uri="{FF2B5EF4-FFF2-40B4-BE49-F238E27FC236}">
                <a16:creationId xmlns:a16="http://schemas.microsoft.com/office/drawing/2014/main" id="{9CA1C532-398C-4E5C-98B6-7E8ABB45C21D}"/>
              </a:ext>
            </a:extLst>
          </p:cNvPr>
          <p:cNvSpPr txBox="1"/>
          <p:nvPr/>
        </p:nvSpPr>
        <p:spPr>
          <a:xfrm>
            <a:off x="422787" y="1976284"/>
            <a:ext cx="1012723" cy="1015663"/>
          </a:xfrm>
          <a:prstGeom prst="rect">
            <a:avLst/>
          </a:prstGeom>
          <a:noFill/>
        </p:spPr>
        <p:txBody>
          <a:bodyPr wrap="square" rtlCol="0">
            <a:spAutoFit/>
          </a:bodyPr>
          <a:lstStyle/>
          <a:p>
            <a:r>
              <a:rPr lang="en-US" sz="6000" dirty="0">
                <a:solidFill>
                  <a:schemeClr val="bg1"/>
                </a:solidFill>
                <a:latin typeface="Gotham Ultra" pitchFamily="50" charset="0"/>
              </a:rPr>
              <a:t>1</a:t>
            </a:r>
            <a:endParaRPr lang="en-IN" sz="6000" dirty="0">
              <a:solidFill>
                <a:schemeClr val="bg1"/>
              </a:solidFill>
              <a:latin typeface="Gotham Ultra" pitchFamily="50" charset="0"/>
            </a:endParaRPr>
          </a:p>
        </p:txBody>
      </p:sp>
      <p:sp>
        <p:nvSpPr>
          <p:cNvPr id="9" name="TextBox 8">
            <a:extLst>
              <a:ext uri="{FF2B5EF4-FFF2-40B4-BE49-F238E27FC236}">
                <a16:creationId xmlns:a16="http://schemas.microsoft.com/office/drawing/2014/main" id="{7C2A7131-C8A4-4498-9341-9BEA29387242}"/>
              </a:ext>
            </a:extLst>
          </p:cNvPr>
          <p:cNvSpPr txBox="1"/>
          <p:nvPr/>
        </p:nvSpPr>
        <p:spPr>
          <a:xfrm>
            <a:off x="8416412" y="1976283"/>
            <a:ext cx="1012723" cy="1015663"/>
          </a:xfrm>
          <a:prstGeom prst="rect">
            <a:avLst/>
          </a:prstGeom>
          <a:noFill/>
        </p:spPr>
        <p:txBody>
          <a:bodyPr wrap="square" rtlCol="0">
            <a:spAutoFit/>
          </a:bodyPr>
          <a:lstStyle/>
          <a:p>
            <a:r>
              <a:rPr lang="en-US" sz="6000" dirty="0">
                <a:latin typeface="Gotham Ultra" pitchFamily="50" charset="0"/>
              </a:rPr>
              <a:t>3</a:t>
            </a:r>
            <a:endParaRPr lang="en-IN" sz="6000" dirty="0">
              <a:latin typeface="Gotham Ultra" pitchFamily="50" charset="0"/>
            </a:endParaRPr>
          </a:p>
        </p:txBody>
      </p:sp>
      <p:sp>
        <p:nvSpPr>
          <p:cNvPr id="10" name="TextBox 9">
            <a:extLst>
              <a:ext uri="{FF2B5EF4-FFF2-40B4-BE49-F238E27FC236}">
                <a16:creationId xmlns:a16="http://schemas.microsoft.com/office/drawing/2014/main" id="{6D541A0E-E1A7-4055-8553-120BD23F49CC}"/>
              </a:ext>
            </a:extLst>
          </p:cNvPr>
          <p:cNvSpPr txBox="1"/>
          <p:nvPr/>
        </p:nvSpPr>
        <p:spPr>
          <a:xfrm>
            <a:off x="4458927" y="1976283"/>
            <a:ext cx="1012723" cy="1015663"/>
          </a:xfrm>
          <a:prstGeom prst="rect">
            <a:avLst/>
          </a:prstGeom>
          <a:noFill/>
        </p:spPr>
        <p:txBody>
          <a:bodyPr wrap="square" rtlCol="0">
            <a:spAutoFit/>
          </a:bodyPr>
          <a:lstStyle/>
          <a:p>
            <a:r>
              <a:rPr lang="en-US" sz="6000" dirty="0">
                <a:solidFill>
                  <a:schemeClr val="bg1"/>
                </a:solidFill>
                <a:latin typeface="Gotham Ultra" pitchFamily="50" charset="0"/>
              </a:rPr>
              <a:t>2</a:t>
            </a:r>
            <a:endParaRPr lang="en-IN" sz="6000" dirty="0">
              <a:solidFill>
                <a:schemeClr val="bg1"/>
              </a:solidFill>
              <a:latin typeface="Gotham Ultra" pitchFamily="50" charset="0"/>
            </a:endParaRPr>
          </a:p>
        </p:txBody>
      </p:sp>
    </p:spTree>
    <p:extLst>
      <p:ext uri="{BB962C8B-B14F-4D97-AF65-F5344CB8AC3E}">
        <p14:creationId xmlns:p14="http://schemas.microsoft.com/office/powerpoint/2010/main" val="1390555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1100EA"/>
      </a:accent1>
      <a:accent2>
        <a:srgbClr val="1FFF24"/>
      </a:accent2>
      <a:accent3>
        <a:srgbClr val="EE004A"/>
      </a:accent3>
      <a:accent4>
        <a:srgbClr val="FFFF00"/>
      </a:accent4>
      <a:accent5>
        <a:srgbClr val="9800F6"/>
      </a:accent5>
      <a:accent6>
        <a:srgbClr val="00F4E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HEALTHWIKIIIII</Template>
  <TotalTime>361</TotalTime>
  <Words>1147</Words>
  <Application>Microsoft Office PowerPoint</Application>
  <PresentationFormat>Widescreen</PresentationFormat>
  <Paragraphs>196</Paragraphs>
  <Slides>30</Slides>
  <Notes>1</Notes>
  <HiddenSlides>5</HiddenSlides>
  <MMClips>1</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 Tomar</dc:creator>
  <cp:lastModifiedBy>Harsh Tomar</cp:lastModifiedBy>
  <cp:revision>29</cp:revision>
  <dcterms:created xsi:type="dcterms:W3CDTF">2023-12-09T15:58:19Z</dcterms:created>
  <dcterms:modified xsi:type="dcterms:W3CDTF">2023-12-13T17:09:01Z</dcterms:modified>
</cp:coreProperties>
</file>